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62" r:id="rId7"/>
    <p:sldId id="263" r:id="rId8"/>
    <p:sldId id="264" r:id="rId9"/>
    <p:sldId id="281" r:id="rId10"/>
    <p:sldId id="259" r:id="rId11"/>
    <p:sldId id="280" r:id="rId12"/>
    <p:sldId id="298" r:id="rId13"/>
    <p:sldId id="297" r:id="rId14"/>
    <p:sldId id="275" r:id="rId15"/>
    <p:sldId id="265" r:id="rId16"/>
    <p:sldId id="270" r:id="rId17"/>
    <p:sldId id="268" r:id="rId18"/>
    <p:sldId id="266" r:id="rId19"/>
    <p:sldId id="269" r:id="rId20"/>
    <p:sldId id="272" r:id="rId21"/>
    <p:sldId id="276" r:id="rId22"/>
    <p:sldId id="273" r:id="rId23"/>
    <p:sldId id="274" r:id="rId24"/>
    <p:sldId id="271" r:id="rId25"/>
    <p:sldId id="277" r:id="rId26"/>
    <p:sldId id="278" r:id="rId27"/>
    <p:sldId id="279" r:id="rId28"/>
    <p:sldId id="282" r:id="rId29"/>
    <p:sldId id="283" r:id="rId30"/>
    <p:sldId id="284" r:id="rId31"/>
    <p:sldId id="285" r:id="rId32"/>
    <p:sldId id="287" r:id="rId33"/>
    <p:sldId id="286" r:id="rId34"/>
    <p:sldId id="288" r:id="rId35"/>
    <p:sldId id="289" r:id="rId36"/>
    <p:sldId id="290" r:id="rId37"/>
    <p:sldId id="292" r:id="rId38"/>
    <p:sldId id="293" r:id="rId39"/>
    <p:sldId id="291" r:id="rId40"/>
    <p:sldId id="267" r:id="rId41"/>
    <p:sldId id="295" r:id="rId42"/>
    <p:sldId id="294" r:id="rId43"/>
    <p:sldId id="29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96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910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188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322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804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183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1355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357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710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111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294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E7325-48CD-4BE9-8D02-DAF618C343FE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7BBF5-74CF-42DB-8462-0ED8A2815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438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microsoft.com/office/2007/relationships/hdphoto" Target="../media/hdphoto5.wdp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dou12.edu.yar.ru/week_events/mamina_shkola1.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авыдова\Desktop\1ПРАЗДНИКИ  Наши празднпики и будни\Фото сада Журавуш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7" y="987624"/>
            <a:ext cx="8064896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авыдова\Desktop\veselyie-rebyata-shablon-prevyu-1-600x45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74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42" t="71230"/>
          <a:stretch/>
        </p:blipFill>
        <p:spPr bwMode="auto">
          <a:xfrm>
            <a:off x="3851920" y="-174571"/>
            <a:ext cx="6515814" cy="149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9242" y="188640"/>
            <a:ext cx="3268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Муниципальное дошкольное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Детский сад № 12»</a:t>
            </a:r>
            <a:endParaRPr 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11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3501008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99"/>
                </a:solidFill>
              </a:rPr>
              <a:t>Ничто так не сближает, как совместное творчество, совместный поиск, совместные неудачи и находки, </a:t>
            </a:r>
            <a:r>
              <a:rPr lang="ru-RU" sz="1600" b="1" dirty="0" smtClean="0">
                <a:solidFill>
                  <a:srgbClr val="000099"/>
                </a:solidFill>
              </a:rPr>
              <a:t>когда люди </a:t>
            </a:r>
            <a:r>
              <a:rPr lang="ru-RU" sz="1600" b="1" dirty="0">
                <a:solidFill>
                  <a:srgbClr val="000099"/>
                </a:solidFill>
              </a:rPr>
              <a:t>вдруг как бы сливаются в единое целое, начинают чувствовать и понимать друг друга так точно и так мгновенно, как никогда не чувствовали и не понимали </a:t>
            </a:r>
            <a:r>
              <a:rPr lang="ru-RU" sz="1600" b="1" dirty="0" smtClean="0">
                <a:solidFill>
                  <a:srgbClr val="000099"/>
                </a:solidFill>
              </a:rPr>
              <a:t> раньше. </a:t>
            </a:r>
            <a:r>
              <a:rPr lang="ru-RU" sz="1600" b="1" dirty="0">
                <a:solidFill>
                  <a:srgbClr val="000099"/>
                </a:solidFill>
              </a:rPr>
              <a:t/>
            </a:r>
            <a:br>
              <a:rPr lang="ru-RU" sz="1600" b="1" dirty="0">
                <a:solidFill>
                  <a:srgbClr val="000099"/>
                </a:solidFill>
              </a:rPr>
            </a:br>
            <a:r>
              <a:rPr lang="ru-RU" sz="1600" b="1" dirty="0" smtClean="0">
                <a:solidFill>
                  <a:srgbClr val="000099"/>
                </a:solidFill>
              </a:rPr>
              <a:t>                                       Юрий </a:t>
            </a:r>
            <a:r>
              <a:rPr lang="ru-RU" sz="1600" b="1" dirty="0">
                <a:solidFill>
                  <a:srgbClr val="000099"/>
                </a:solidFill>
              </a:rPr>
              <a:t>Вяземский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047" y="620687"/>
            <a:ext cx="68205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</a:rPr>
              <a:t>Сотворчество </a:t>
            </a:r>
            <a:r>
              <a:rPr lang="ru-RU" sz="3600" b="1" dirty="0" smtClean="0">
                <a:solidFill>
                  <a:srgbClr val="000099"/>
                </a:solidFill>
              </a:rPr>
              <a:t>детей и родителей</a:t>
            </a:r>
            <a:endParaRPr lang="ru-RU" sz="3600" b="1" dirty="0" smtClean="0">
              <a:solidFill>
                <a:srgbClr val="000099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0099"/>
                </a:solidFill>
              </a:rPr>
              <a:t>как одна форм  взаимодействия </a:t>
            </a:r>
          </a:p>
          <a:p>
            <a:pPr algn="ctr"/>
            <a:r>
              <a:rPr lang="ru-RU" sz="3600" b="1" dirty="0" smtClean="0">
                <a:solidFill>
                  <a:srgbClr val="000099"/>
                </a:solidFill>
              </a:rPr>
              <a:t> детского сада и семьи 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6" name="Picture 5" descr="E:\Конкурс 2014 ИТОГ2\Приложение 15 Взаимодействие с родителямси\Организация совместной выставки художественного творчест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860541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07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23528" y="623010"/>
            <a:ext cx="820891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Основная цель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взаимодействия ДОУ с семьёй :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 установление доверительных отношений с детьми, родителями и педагогами,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 объединение их в одну команду, 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 воспитание потребности делиться друг с другом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своими проблемами, </a:t>
            </a: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Calibri" pitchFamily="34" charset="0"/>
                <a:cs typeface="Times New Roman" pitchFamily="18" charset="0"/>
              </a:rPr>
              <a:t>  совместно их решать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07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467544" y="800649"/>
            <a:ext cx="8072760" cy="390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Задача дошкольного учреждения  -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помочь родителям осознать свою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родительско-воспитательную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миссию, как величайшую ответственность за будущее ребенка,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помочь родителям преодолеть эти трудности научить слышать и понимать своего ребенка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07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404664"/>
            <a:ext cx="6053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Алгоритм организации выставки, конкурса: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51520" y="1156439"/>
            <a:ext cx="8712968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Объявление об организации конкурса в приемной группы (яркое, красочное, в интересной форме)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Приглашение  к участию на сайте ДОУ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Положение о конкурсе на сайте ДОУ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Консультации и советы для родителей о пользе совместного творчества с целью развития  тех или иных навыков и способностей (в приемной группы и на сайте ДОУ)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Консультации для родителей «Идеи для творчества» по тематике выставки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Индивидуальное консультирование  родителей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Оформление выставки в приемной группы (холлах ДОУ)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Награждение победителей и участников дипломами, грамотами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Объявление благодарности,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принявшим участие в выставке на сайте ДОУ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 Представление грамот и дипломом победителей на сайте ДОУ на страничке «Наши достижения»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0787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Лето конкурс газет\DSC05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16632"/>
            <a:ext cx="422391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03" y="3284984"/>
            <a:ext cx="4356880" cy="3267661"/>
          </a:xfrm>
          <a:prstGeom prst="rect">
            <a:avLst/>
          </a:prstGeom>
        </p:spPr>
      </p:pic>
      <p:pic>
        <p:nvPicPr>
          <p:cNvPr id="4098" name="Picture 2" descr="F:\1ФОТО праздников 2016-2017 учебный год\1ФОТО праздников 2016-2017 учебный год\День воды\DSC09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443364"/>
            <a:ext cx="4145161" cy="3109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1223754"/>
            <a:ext cx="35010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В</a:t>
            </a:r>
            <a:r>
              <a:rPr lang="ru-RU" sz="2800" b="1" dirty="0" smtClean="0">
                <a:solidFill>
                  <a:srgbClr val="000099"/>
                </a:solidFill>
              </a:rPr>
              <a:t>ыставки  </a:t>
            </a:r>
            <a:endParaRPr lang="ru-RU" sz="2800" b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стенгазет  и плакатов</a:t>
            </a:r>
            <a:endParaRPr lang="ru-RU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13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ИЗОСТУДИЯ Поделки 1\2015-2016 год\DSC085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47"/>
          <a:stretch/>
        </p:blipFill>
        <p:spPr bwMode="auto">
          <a:xfrm>
            <a:off x="4672700" y="1628800"/>
            <a:ext cx="3987900" cy="2358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ПРАЗДНИКИ в детском саду\МОЕ лето\SAM_2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2" y="332656"/>
            <a:ext cx="4075576" cy="3056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ПРАЗДНИКИ в детском саду\МОЕ лето\SAM_26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6" y="357301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ПОСЛЕДНЕЕ 2017-2018\DSC031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09" b="10279"/>
          <a:stretch/>
        </p:blipFill>
        <p:spPr bwMode="auto">
          <a:xfrm>
            <a:off x="4657637" y="4221088"/>
            <a:ext cx="4067015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7356" y="332864"/>
            <a:ext cx="3492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Выставка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«Осенний калейдоскоп»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94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1ФОТО праздников 2016-2017 учебный год\1ФОТО праздников 2016-2017 учебный год\Чуковский\DSC08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0" y="500114"/>
            <a:ext cx="2172923" cy="2871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1ФОТО праздников 2016-2017 учебный год\1ФОТО праздников 2016-2017 учебный год\Чуковский\DSC09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3368" y="852601"/>
            <a:ext cx="2821007" cy="2116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1ФОТО праздников 2016-2017 учебный год\1ФОТО праздников 2016-2017 учебный год\Чуковский\DSC089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05" y="3471743"/>
            <a:ext cx="4328118" cy="3196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1ФОТО праздников 2016-2017 учебный год\1ФОТО праздников 2016-2017 учебный год\Чуковский\DSC0900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08" b="13626"/>
          <a:stretch/>
        </p:blipFill>
        <p:spPr bwMode="auto">
          <a:xfrm>
            <a:off x="323528" y="3845029"/>
            <a:ext cx="4034782" cy="2450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1889" y="1198617"/>
            <a:ext cx="3596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Выставка – конкурс   </a:t>
            </a:r>
            <a:r>
              <a:rPr lang="ru-RU" b="1" dirty="0" smtClean="0">
                <a:solidFill>
                  <a:srgbClr val="000099"/>
                </a:solidFill>
              </a:rPr>
              <a:t>совместного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детско-родительского творчества,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посвященная 135-летию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К.И. </a:t>
            </a:r>
            <a:r>
              <a:rPr lang="ru-RU" b="1" dirty="0" err="1" smtClean="0">
                <a:solidFill>
                  <a:srgbClr val="000099"/>
                </a:solidFill>
              </a:rPr>
              <a:t>Чуковсколого</a:t>
            </a:r>
            <a:endParaRPr 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99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1ФОТО праздников 2016-2017 учебный год\1ФОТО праздников 2016-2017 учебный год\Дед Мазай и зайцы\DSC057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86" b="9212"/>
          <a:stretch/>
        </p:blipFill>
        <p:spPr bwMode="auto">
          <a:xfrm>
            <a:off x="179511" y="260648"/>
            <a:ext cx="4698231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1ФОТО праздников 2016-2017 учебный год\1ФОТО праздников 2016-2017 учебный год\Дед Мазай и зайцы\DSC05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607904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1ФОТО праздников 2016-2017 учебный год\1ФОТО праздников 2016-2017 учебный год\Дед Мазай и зайцы\DSC057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12" t="11697" r="9343"/>
          <a:stretch/>
        </p:blipFill>
        <p:spPr bwMode="auto">
          <a:xfrm rot="5400000">
            <a:off x="278925" y="3438514"/>
            <a:ext cx="3730934" cy="2983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3956" y="968432"/>
            <a:ext cx="36107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Конкурс поделок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 «Дед </a:t>
            </a:r>
            <a:r>
              <a:rPr lang="ru-RU" sz="2400" b="1" dirty="0" err="1" smtClean="0">
                <a:solidFill>
                  <a:srgbClr val="000099"/>
                </a:solidFill>
              </a:rPr>
              <a:t>Мазай</a:t>
            </a:r>
            <a:r>
              <a:rPr lang="ru-RU" sz="2400" b="1" dirty="0" smtClean="0">
                <a:solidFill>
                  <a:srgbClr val="000099"/>
                </a:solidFill>
              </a:rPr>
              <a:t> и зайцы»,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 посвященный 195-летию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 Н.А. Некрасова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0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ПОСЛЕДНЕЕ 2017-2018\DSC041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937" b="10161"/>
          <a:stretch/>
        </p:blipFill>
        <p:spPr bwMode="auto">
          <a:xfrm>
            <a:off x="251519" y="404664"/>
            <a:ext cx="4608825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Новый год 2016\DSC07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2328" y="1868472"/>
            <a:ext cx="5375888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Новый год 2016\DSC07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3873" y="3644745"/>
            <a:ext cx="3455511" cy="2591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260648"/>
            <a:ext cx="3960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Конкурс – выставка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«Мастерская Деда Мороза»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7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1ФОТО праздников 2016-2017 учебный год\1ФОТО праздников 2016-2017 учебный год\Акция Елочка живи\DSC08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8"/>
            <a:ext cx="3240360" cy="2430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ПРАЗДНИКИ  Наши празднпики и будни\2 ФОТО праздники до 2016 г\Елочка - Зеленая иголоча+поделки\Елочка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34129"/>
            <a:ext cx="3960441" cy="2970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ПОСЛЕДНЕЕ 2017-2018\Елочка жив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31" y="4005064"/>
            <a:ext cx="4288993" cy="2412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ПОСЛЕДНЕЕ 2017-2018\DSC04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0" y="3566383"/>
            <a:ext cx="4001989" cy="3001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250865"/>
            <a:ext cx="45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Конкурс –акция «Елочка живи!»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8" name="Picture 2" descr="https://im0-tub-ru.yandex.net/i?id=5ec18421d5bdebec5b2b5ed6e17a8787-sr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98" b="9901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44361"/>
            <a:ext cx="2081808" cy="2633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068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04664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Ребенок не рождается злым или добрым,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нравственным или безнравственным.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То, какие нравственные качества разовьются у ребенка, зависит, прежде всего,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 от родителей, педагогов и окружающих его взрослых,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 от того, как они его воспитают,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какими впечатлениями обогатят.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4098" name="Picture 2" descr="http://msbs.brest-region.edu.by/sm_full.aspx?guid=162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38" y="3730393"/>
            <a:ext cx="3657794" cy="2966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7839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1220" y="851388"/>
            <a:ext cx="3865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0099"/>
                </a:solidFill>
              </a:rPr>
              <a:t>Муниципальный конкурс </a:t>
            </a:r>
          </a:p>
          <a:p>
            <a:r>
              <a:rPr lang="ru-RU" sz="2200" b="1" dirty="0" smtClean="0">
                <a:solidFill>
                  <a:srgbClr val="000099"/>
                </a:solidFill>
              </a:rPr>
              <a:t>«Этот фантастический мусор»</a:t>
            </a:r>
            <a:endParaRPr lang="ru-RU" sz="2200" b="1" dirty="0">
              <a:solidFill>
                <a:srgbClr val="000099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91" y="2924944"/>
            <a:ext cx="5200341" cy="3850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4824536" cy="3618403"/>
          </a:xfrm>
          <a:prstGeom prst="rect">
            <a:avLst/>
          </a:prstGeom>
        </p:spPr>
      </p:pic>
      <p:pic>
        <p:nvPicPr>
          <p:cNvPr id="12" name="Picture 2" descr="https://im0-tub-ru.yandex.net/i?id=5ec18421d5bdebec5b2b5ed6e17a8787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98" b="9901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77072"/>
            <a:ext cx="2081808" cy="2633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23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авыдова\Desktop\1ПРАЗДНИКИ  Наши празднпики и будни\Последние\ВЫСТАВКА  ЧУДЕСА ДЛЯ ЛЮДЕЙ\2017-10-24\SAM_3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48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авыдова\Desktop\1ПРАЗДНИКИ  Наши празднпики и будни\Последние\ВЫСТАВКА  ЧУДЕСА ДЛЯ ЛЮДЕЙ\2017-10-24\SAM_3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867"/>
            <a:ext cx="4826887" cy="36201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авыдова\Desktop\1ПРАЗДНИКИ  Наши празднпики и будни\Последние\ВЫСТАВКА  ЧУДЕСА ДЛЯ ЛЮДЕЙ\2017-10-24\SAM_38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292494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764704"/>
            <a:ext cx="33506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Региональный конкурс 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«Чудеса для людей 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из ненужных вещей</a:t>
            </a:r>
            <a:r>
              <a:rPr lang="ru-RU" sz="2400" b="1" dirty="0" smtClean="0">
                <a:solidFill>
                  <a:srgbClr val="000099"/>
                </a:solidFill>
              </a:rPr>
              <a:t>»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 в ДК «Магистраль»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6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1ФОТО праздников 2016-2017 учебный год\1ФОТО праздников 2016-2017 учебный год\Выхухоль\DSC09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010210"/>
            <a:ext cx="4494231" cy="3371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1ФОТО праздников 2016-2017 учебный год\1ФОТО праздников 2016-2017 учебный год\Выхухоль\DSC099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910"/>
          <a:stretch/>
        </p:blipFill>
        <p:spPr bwMode="auto">
          <a:xfrm>
            <a:off x="395536" y="3333972"/>
            <a:ext cx="2952328" cy="3309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1ФОТО праздников 2016-2017 учебный год\1ФОТО праздников 2016-2017 учебный год\Выхухоль\DSC099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23"/>
          <a:stretch/>
        </p:blipFill>
        <p:spPr bwMode="auto">
          <a:xfrm>
            <a:off x="179512" y="260648"/>
            <a:ext cx="4407093" cy="2985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4629" y="616245"/>
            <a:ext cx="46380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00099"/>
                </a:solidFill>
              </a:rPr>
              <a:t>Региональный конкурс </a:t>
            </a:r>
          </a:p>
          <a:p>
            <a:pPr algn="ctr"/>
            <a:r>
              <a:rPr lang="ru-RU" sz="2300" b="1" dirty="0" smtClean="0">
                <a:solidFill>
                  <a:srgbClr val="000099"/>
                </a:solidFill>
              </a:rPr>
              <a:t>«Выхухоль и ее друзья» </a:t>
            </a:r>
          </a:p>
          <a:p>
            <a:pPr algn="ctr"/>
            <a:r>
              <a:rPr lang="ru-RU" sz="2300" b="1" dirty="0" smtClean="0">
                <a:solidFill>
                  <a:srgbClr val="000099"/>
                </a:solidFill>
              </a:rPr>
              <a:t> в рамках</a:t>
            </a:r>
          </a:p>
          <a:p>
            <a:pPr algn="ctr"/>
            <a:r>
              <a:rPr lang="ru-RU" sz="2300" b="1" dirty="0" smtClean="0">
                <a:solidFill>
                  <a:srgbClr val="000099"/>
                </a:solidFill>
              </a:rPr>
              <a:t> Международного проекта</a:t>
            </a:r>
          </a:p>
          <a:p>
            <a:pPr algn="ctr"/>
            <a:r>
              <a:rPr lang="ru-RU" sz="2300" b="1" dirty="0" smtClean="0">
                <a:solidFill>
                  <a:srgbClr val="000099"/>
                </a:solidFill>
              </a:rPr>
              <a:t>«Русская выхухоль должна жить!»</a:t>
            </a:r>
            <a:endParaRPr lang="ru-RU" sz="2300" b="1" dirty="0">
              <a:solidFill>
                <a:srgbClr val="000099"/>
              </a:solidFill>
            </a:endParaRPr>
          </a:p>
        </p:txBody>
      </p:sp>
      <p:pic>
        <p:nvPicPr>
          <p:cNvPr id="8" name="Picture 2" descr="https://im0-tub-ru.yandex.net/i?id=5ec18421d5bdebec5b2b5ed6e17a8787-sr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98" b="9901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2081808" cy="2633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5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1ФОТО праздников 2016-2017 учебный год\1ФОТО праздников 2016-2017 учебный год\Эко-сумки\DSC002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44"/>
          <a:stretch/>
        </p:blipFill>
        <p:spPr bwMode="auto">
          <a:xfrm rot="5024062">
            <a:off x="353814" y="302369"/>
            <a:ext cx="5484043" cy="5256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ФОТО праздников 2016-2017 учебный год\1ФОТО праздников 2016-2017 учебный год\Эко-сумки\DSC002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55" t="19653" r="17882" b="12955"/>
          <a:stretch/>
        </p:blipFill>
        <p:spPr bwMode="auto">
          <a:xfrm rot="496609">
            <a:off x="4651226" y="3296472"/>
            <a:ext cx="4016496" cy="3139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7" y="548680"/>
            <a:ext cx="3009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Всероссийский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экологический </a:t>
            </a:r>
            <a:r>
              <a:rPr lang="ru-RU" sz="2400" b="1" dirty="0" err="1" smtClean="0">
                <a:solidFill>
                  <a:srgbClr val="000099"/>
                </a:solidFill>
              </a:rPr>
              <a:t>квест</a:t>
            </a:r>
            <a:r>
              <a:rPr lang="ru-RU" sz="2400" b="1" dirty="0" smtClean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 «Марафон добрых»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6" name="Picture 2" descr="https://im0-tub-ru.yandex.net/i?id=5ec18421d5bdebec5b2b5ed6e17a8787-sr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98" b="9901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44824"/>
            <a:ext cx="1040904" cy="1316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307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416491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14954"/>
            <a:ext cx="4814358" cy="3610769"/>
          </a:xfrm>
          <a:prstGeom prst="rect">
            <a:avLst/>
          </a:prstGeom>
        </p:spPr>
      </p:pic>
      <p:pic>
        <p:nvPicPr>
          <p:cNvPr id="5122" name="Picture 2" descr="https://im0-tub-ru.yandex.net/i?id=5ec18421d5bdebec5b2b5ed6e17a8787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98" b="9901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18" y="3962357"/>
            <a:ext cx="2081808" cy="2633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2026" y="947250"/>
            <a:ext cx="3848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Конкурс – акция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«Кормушка нашего двора»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082" y="4149080"/>
            <a:ext cx="253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Конкурс – акция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«Птичий дом»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0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Давыдова\Desktop\1ПРАЗДНИКИ  Наши празднпики и будни\3 ФОТО праздники до 2016 г\Фъюзинг Мастер-класс 8.12.16\DSC07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703902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авыдова\Desktop\1ПРАЗДНИКИ  Наши празднпики и будни\3 ФОТО праздники до 2016 г\Фъюзинг Мастер-класс 8.12.16\DSC07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248750" cy="3186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авыдова\Desktop\1ПРАЗДНИКИ  Наши празднпики и будни\3 ФОТО праздники до 2016 г\Фъюзинг Мастер-класс 8.12.16\DSC072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84" b="20373"/>
          <a:stretch/>
        </p:blipFill>
        <p:spPr bwMode="auto">
          <a:xfrm>
            <a:off x="323528" y="4293096"/>
            <a:ext cx="4099046" cy="17016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3672" y="1049831"/>
            <a:ext cx="4063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Мастер- класс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</a:rPr>
              <a:t>с художником С. Лебедевым</a:t>
            </a:r>
          </a:p>
          <a:p>
            <a:pPr algn="ctr"/>
            <a:r>
              <a:rPr lang="ru-RU" sz="2400" b="1" dirty="0">
                <a:solidFill>
                  <a:srgbClr val="000099"/>
                </a:solidFill>
              </a:rPr>
              <a:t>п</a:t>
            </a:r>
            <a:r>
              <a:rPr lang="ru-RU" sz="2400" b="1" dirty="0" smtClean="0">
                <a:solidFill>
                  <a:srgbClr val="000099"/>
                </a:solidFill>
              </a:rPr>
              <a:t>о </a:t>
            </a:r>
            <a:r>
              <a:rPr lang="ru-RU" sz="2400" b="1" dirty="0" err="1" smtClean="0">
                <a:solidFill>
                  <a:srgbClr val="000099"/>
                </a:solidFill>
              </a:rPr>
              <a:t>Фьюзингу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33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332656"/>
            <a:ext cx="6465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</a:rPr>
              <a:t>Так мы весело живем: </a:t>
            </a:r>
          </a:p>
          <a:p>
            <a:pPr algn="ctr"/>
            <a:r>
              <a:rPr lang="ru-RU" sz="3600" b="1" dirty="0" smtClean="0">
                <a:solidFill>
                  <a:srgbClr val="000099"/>
                </a:solidFill>
              </a:rPr>
              <a:t>вместе танцуем, играем, поем!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-2643545" y="4725144"/>
            <a:ext cx="1126295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«Могучая духовная сила воспитания заложена в том,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что дети учатся смотреть на мир глазами</a:t>
            </a: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родителей. Только в совместной деятельности</a:t>
            </a: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родители лучше узнают своих детей, </a:t>
            </a: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становятся   ближе»</a:t>
            </a: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В.А.Сухомлинский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:\Педмарафон\DSC02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412776"/>
            <a:ext cx="4608512" cy="3072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23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11560" y="260648"/>
            <a:ext cx="80416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первые педагоги для своих детей.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Именно в семье ребенок проходит этапы первичной социализации,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семье закладывается основа его личностного роста,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педагоги детского сада являются хорошим дополнением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деле воспитания  ребенка.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:\Педмарафон\DSC04337.JPG"/>
          <p:cNvPicPr>
            <a:picLocks noChangeAspect="1" noChangeArrowheads="1"/>
          </p:cNvPicPr>
          <p:nvPr/>
        </p:nvPicPr>
        <p:blipFill>
          <a:blip r:embed="rId3" cstate="print"/>
          <a:srcRect l="5293"/>
          <a:stretch>
            <a:fillRect/>
          </a:stretch>
        </p:blipFill>
        <p:spPr bwMode="auto">
          <a:xfrm>
            <a:off x="1835696" y="2060847"/>
            <a:ext cx="5760640" cy="4562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67544" y="476672"/>
            <a:ext cx="77997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«Родители не только не мешают и не препятствуют работе,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 наоборот, могут способствовать быстрым успехам»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Лешли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H:\Педмарафон\DSC06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799"/>
            <a:ext cx="6480720" cy="4861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260648"/>
            <a:ext cx="85129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Толковом словаре (под редакцией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Д.Н. Ушакова)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слово праздник разъясняется как «день массовых игр,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развлечений», «счастливый, радостный день,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ознаменованный каким-нибудь важным, приятным событием».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H:\Педмарафон\DSC05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6696744" cy="5023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Клумба\SAM_46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8" b="22416"/>
          <a:stretch/>
        </p:blipFill>
        <p:spPr bwMode="auto">
          <a:xfrm>
            <a:off x="107502" y="476672"/>
            <a:ext cx="8898237" cy="5265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81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5" name="Picture 1" descr="H:\Педмарафон\DSC06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5087895" cy="3816424"/>
          </a:xfrm>
          <a:prstGeom prst="rect">
            <a:avLst/>
          </a:prstGeom>
          <a:noFill/>
        </p:spPr>
      </p:pic>
      <p:pic>
        <p:nvPicPr>
          <p:cNvPr id="41986" name="Picture 2" descr="H:\Педмарафон\DSC06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068960"/>
            <a:ext cx="4722069" cy="354201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80112" y="764704"/>
            <a:ext cx="3056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Совместная продуктивная </a:t>
            </a:r>
          </a:p>
          <a:p>
            <a:r>
              <a:rPr lang="ru-RU" b="1" dirty="0" smtClean="0">
                <a:solidFill>
                  <a:srgbClr val="000099"/>
                </a:solidFill>
              </a:rPr>
              <a:t>деятельность на праздниках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5013176"/>
            <a:ext cx="3501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Изготовление  родителями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костюмов  и атрибутов для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</a:rPr>
              <a:t> театрализованной деятельности</a:t>
            </a:r>
            <a:endParaRPr lang="ru-RU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H:\Педмарафон\DSC05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1976" y="1772816"/>
            <a:ext cx="6402053" cy="4802173"/>
          </a:xfrm>
          <a:prstGeom prst="rect">
            <a:avLst/>
          </a:prstGeom>
          <a:noFill/>
        </p:spPr>
      </p:pic>
      <p:pic>
        <p:nvPicPr>
          <p:cNvPr id="43010" name="Picture 2" descr="H:\Педмарафон\С родителями 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896544" cy="3672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61792" y="1124744"/>
            <a:ext cx="25104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Ах, как жалко</a:t>
            </a:r>
          </a:p>
          <a:p>
            <a:r>
              <a:rPr lang="ru-RU" sz="2800" b="1" dirty="0" smtClean="0">
                <a:solidFill>
                  <a:srgbClr val="000099"/>
                </a:solidFill>
              </a:rPr>
              <a:t> расставаться…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8" name="Picture 2" descr="H:\Педмарафон\DSC03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4799901" cy="3600400"/>
          </a:xfrm>
          <a:prstGeom prst="rect">
            <a:avLst/>
          </a:prstGeom>
          <a:noFill/>
        </p:spPr>
      </p:pic>
      <p:pic>
        <p:nvPicPr>
          <p:cNvPr id="44034" name="Picture 2" descr="H:\Педмарафон\SAM_4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7956" y="3140968"/>
            <a:ext cx="4956043" cy="3717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:\Педмарафон\DSC02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5184576" cy="3456384"/>
          </a:xfrm>
          <a:prstGeom prst="rect">
            <a:avLst/>
          </a:prstGeom>
          <a:noFill/>
        </p:spPr>
      </p:pic>
      <p:pic>
        <p:nvPicPr>
          <p:cNvPr id="45059" name="Picture 3" descr="H:\Педмарафон\фото 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43" y="2924944"/>
            <a:ext cx="5243653" cy="39330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80112" y="836712"/>
            <a:ext cx="287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Музыкальные гостиные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4509120"/>
            <a:ext cx="2336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Театрализованные 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представления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H:\Педмарафон\DSC05938.JPG"/>
          <p:cNvPicPr>
            <a:picLocks noChangeAspect="1" noChangeArrowheads="1"/>
          </p:cNvPicPr>
          <p:nvPr/>
        </p:nvPicPr>
        <p:blipFill>
          <a:blip r:embed="rId3" cstate="print"/>
          <a:srcRect t="30159"/>
          <a:stretch>
            <a:fillRect/>
          </a:stretch>
        </p:blipFill>
        <p:spPr bwMode="auto">
          <a:xfrm>
            <a:off x="179512" y="188640"/>
            <a:ext cx="6047875" cy="3168352"/>
          </a:xfrm>
          <a:prstGeom prst="rect">
            <a:avLst/>
          </a:prstGeom>
          <a:noFill/>
        </p:spPr>
      </p:pic>
      <p:pic>
        <p:nvPicPr>
          <p:cNvPr id="46083" name="Picture 3" descr="H:\Педмарафон\DSC02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068960"/>
            <a:ext cx="5292588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260648"/>
            <a:ext cx="5352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</a:rPr>
              <a:t>Клуб «Мамина школа»</a:t>
            </a:r>
            <a:endParaRPr lang="ru-RU" sz="4000" b="1" dirty="0">
              <a:solidFill>
                <a:srgbClr val="000099"/>
              </a:solidFill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23528" y="1124744"/>
            <a:ext cx="662752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Участники «Маминой школы»: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родители детей раннего возраста,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 педагоги ДОУ,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 специалисты ДОУ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ea typeface="Times New Roman" pitchFamily="18" charset="0"/>
                <a:cs typeface="Times New Roman" pitchFamily="18" charset="0"/>
              </a:rPr>
              <a:t> медицинский персонал ДОУ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cs typeface="Arial" pitchFamily="34" charset="0"/>
            </a:endParaRPr>
          </a:p>
        </p:txBody>
      </p:sp>
      <p:pic>
        <p:nvPicPr>
          <p:cNvPr id="48131" name="Picture 3" descr="https://image.jimcdn.com/app/cms/image/transf/dimension=248x10000:format=jpg/path/sba193d2e7175f6c0/image/i616efb6209d709c9/version/1381740007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645024"/>
            <a:ext cx="3672408" cy="294681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414908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Материнство — это работа, работа души, ума и рук, работа, которой по значимости уступают все другие.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hlinkClick r:id="rId4"/>
              </a:rPr>
              <a:t>https://mdou12.edu.yar.ru/week_events/mamina_shkola1.html</a:t>
            </a:r>
            <a:endParaRPr lang="ru-RU" dirty="0" smtClean="0">
              <a:solidFill>
                <a:srgbClr val="000099"/>
              </a:solidFill>
            </a:endParaRPr>
          </a:p>
          <a:p>
            <a:endParaRPr lang="ru-RU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H:\2 фото 2012-2016 гг\ПРАЗДНИКИ 2013-2014 г ФОТО детского сада\Мамина школа 2014\SAM_1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328" y="2132856"/>
            <a:ext cx="6048672" cy="4536504"/>
          </a:xfrm>
          <a:prstGeom prst="rect">
            <a:avLst/>
          </a:prstGeom>
          <a:noFill/>
        </p:spPr>
      </p:pic>
      <p:pic>
        <p:nvPicPr>
          <p:cNvPr id="47105" name="Picture 1" descr="H:\2 фото 2012-2016 гг\ПРАЗДНИКИ 2013-2014 г ФОТО детского сада\Мамина школа 2014\SAM_43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5184576" cy="38884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64088" y="764704"/>
            <a:ext cx="3536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Знакомство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 с дошкольным учреждением</a:t>
            </a:r>
            <a:endParaRPr lang="ru-RU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H:\ПОСЛЕДНЕЕ 2017-2018\DSC02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242677"/>
            <a:ext cx="4464497" cy="3348814"/>
          </a:xfrm>
          <a:prstGeom prst="rect">
            <a:avLst/>
          </a:prstGeom>
          <a:noFill/>
        </p:spPr>
      </p:pic>
      <p:pic>
        <p:nvPicPr>
          <p:cNvPr id="49155" name="Picture 3" descr="H:\ПОСЛЕДНЕЕ 2017-2018\DSC02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145422"/>
            <a:ext cx="4644008" cy="3483465"/>
          </a:xfrm>
          <a:prstGeom prst="rect">
            <a:avLst/>
          </a:prstGeom>
          <a:noFill/>
        </p:spPr>
      </p:pic>
      <p:pic>
        <p:nvPicPr>
          <p:cNvPr id="49156" name="Picture 4" descr="H:\ПОСЛЕДНЕЕ 2017-2018\DSC02144.JPG"/>
          <p:cNvPicPr>
            <a:picLocks noChangeAspect="1" noChangeArrowheads="1"/>
          </p:cNvPicPr>
          <p:nvPr/>
        </p:nvPicPr>
        <p:blipFill>
          <a:blip r:embed="rId5" cstate="print"/>
          <a:srcRect r="7950" b="16645"/>
          <a:stretch>
            <a:fillRect/>
          </a:stretch>
        </p:blipFill>
        <p:spPr bwMode="auto">
          <a:xfrm>
            <a:off x="467544" y="3789040"/>
            <a:ext cx="3816424" cy="25922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6096" y="908720"/>
            <a:ext cx="321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Игра «Знакомство»</a:t>
            </a:r>
            <a:endParaRPr lang="ru-RU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H:\2 фото 2012-2016 гг\Осенние праздники 2014\DSC00624.JPG"/>
          <p:cNvPicPr>
            <a:picLocks noChangeAspect="1" noChangeArrowheads="1"/>
          </p:cNvPicPr>
          <p:nvPr/>
        </p:nvPicPr>
        <p:blipFill>
          <a:blip r:embed="rId3" cstate="print">
            <a:lum bright="-26000" contrast="-7000"/>
          </a:blip>
          <a:srcRect r="9591" b="8631"/>
          <a:stretch>
            <a:fillRect/>
          </a:stretch>
        </p:blipFill>
        <p:spPr bwMode="auto">
          <a:xfrm>
            <a:off x="3919590" y="2636912"/>
            <a:ext cx="4939442" cy="3744416"/>
          </a:xfrm>
          <a:prstGeom prst="rect">
            <a:avLst/>
          </a:prstGeom>
          <a:noFill/>
        </p:spPr>
      </p:pic>
      <p:pic>
        <p:nvPicPr>
          <p:cNvPr id="4" name="Picture 2" descr="H:\2 фото 2012-2016 гг\ФОТО\8 МалышиЗдоровье\IMAG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3176067" cy="56166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1960" y="692696"/>
            <a:ext cx="4199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«Растем в детском саду!»</a:t>
            </a:r>
            <a:endParaRPr lang="ru-RU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260648"/>
            <a:ext cx="4229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</a:rPr>
              <a:t>«Дорогою добра»</a:t>
            </a:r>
            <a:endParaRPr lang="ru-RU" sz="40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356" y="1196752"/>
            <a:ext cx="82539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«Добрые дела   дают силы  нам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 и побуждают  к добрым поступкам других!»</a:t>
            </a:r>
          </a:p>
          <a:p>
            <a:pPr algn="r"/>
            <a:r>
              <a:rPr lang="ru-RU" sz="3200" b="1" dirty="0" smtClean="0">
                <a:solidFill>
                  <a:srgbClr val="000099"/>
                </a:solidFill>
              </a:rPr>
              <a:t>Платон</a:t>
            </a:r>
            <a:endParaRPr lang="ru-RU" sz="3200" b="1" dirty="0">
              <a:solidFill>
                <a:srgbClr val="000099"/>
              </a:solidFill>
            </a:endParaRPr>
          </a:p>
        </p:txBody>
      </p:sp>
      <p:pic>
        <p:nvPicPr>
          <p:cNvPr id="51206" name="Picture 6" descr="http://gsu.by/chairs/geography/images/sent2016/meleg/ac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780928"/>
            <a:ext cx="3840361" cy="361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F:\Клумба\0\WP_20140514_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832648" cy="3284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Клумба\0\WP_20140514_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23"/>
          <a:stretch/>
        </p:blipFill>
        <p:spPr bwMode="auto">
          <a:xfrm>
            <a:off x="3419872" y="3212976"/>
            <a:ext cx="5622528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rosshouse Primary School and Communication Centre - 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668">
            <a:off x="5302820" y="448574"/>
            <a:ext cx="3598150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84" y="4077072"/>
            <a:ext cx="3491880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Международная  программа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«ЭКО-ШКОЛЫ/ЗЕЛЁНЫЙ ФЛАГ»</a:t>
            </a:r>
            <a:endParaRPr lang="ru-RU" dirty="0">
              <a:solidFill>
                <a:srgbClr val="00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.dou-83.ru/attachments/Image/egik_1.jpg?template=gene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65080"/>
            <a:ext cx="1252313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90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авыдова\Desktop\Педмарафон\IMG_6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79" y="2780928"/>
            <a:ext cx="4855821" cy="3424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H:\2 фото 2012-2016 гг\ФОТО Праздники АРХИВ\Благотворительный концерт\IMG_6082.jpg"/>
          <p:cNvPicPr>
            <a:picLocks noChangeAspect="1" noChangeArrowheads="1"/>
          </p:cNvPicPr>
          <p:nvPr/>
        </p:nvPicPr>
        <p:blipFill>
          <a:blip r:embed="rId4" cstate="print">
            <a:lum contrast="29000"/>
          </a:blip>
          <a:srcRect/>
          <a:stretch>
            <a:fillRect/>
          </a:stretch>
        </p:blipFill>
        <p:spPr bwMode="auto">
          <a:xfrm>
            <a:off x="467544" y="332656"/>
            <a:ext cx="3816424" cy="2862548"/>
          </a:xfrm>
          <a:prstGeom prst="rect">
            <a:avLst/>
          </a:prstGeom>
          <a:noFill/>
        </p:spPr>
      </p:pic>
      <p:pic>
        <p:nvPicPr>
          <p:cNvPr id="12291" name="Picture 3" descr="F:\ПРАЗДНИКИ в детском саду\БЛАГОТВОРИТЕЛЬНЫЙ КОНЦЕРТ Кирилло Афан\DSC0516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4320480" cy="3280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4" y="620688"/>
            <a:ext cx="312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Благотворительные концерты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34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:\2 фото 2012-2016 гг\Поможем бездомным животным\DSC00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824536" cy="3618880"/>
          </a:xfrm>
          <a:prstGeom prst="rect">
            <a:avLst/>
          </a:prstGeom>
          <a:noFill/>
        </p:spPr>
      </p:pic>
      <p:pic>
        <p:nvPicPr>
          <p:cNvPr id="6" name="Picture 2" descr="H:\2 фото 2012-2016 гг\Благотворительность\DSC01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401" y="2996952"/>
            <a:ext cx="5400599" cy="36003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220072" y="692696"/>
            <a:ext cx="35171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«Совершенно необязательно 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делать  великие вещи, 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можно сделать маленькие, 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</a:rPr>
              <a:t>но с большой любовью!»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53252" name="Picture 4" descr="https://mal.tukalinsklib.ru/files/2018/02/VWQD3MfBm0Dhr3EPDN5wClD56GEbFq8X.jpg"/>
          <p:cNvPicPr>
            <a:picLocks noChangeAspect="1" noChangeArrowheads="1"/>
          </p:cNvPicPr>
          <p:nvPr/>
        </p:nvPicPr>
        <p:blipFill>
          <a:blip r:embed="rId5" cstate="print"/>
          <a:srcRect l="20380" r="15085"/>
          <a:stretch>
            <a:fillRect/>
          </a:stretch>
        </p:blipFill>
        <p:spPr bwMode="auto">
          <a:xfrm>
            <a:off x="611560" y="4221088"/>
            <a:ext cx="2736304" cy="238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H:\1ФОТО праздников 2016-2017 учебный год\Ярмарка\DSC08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968552" cy="3726906"/>
          </a:xfrm>
          <a:prstGeom prst="rect">
            <a:avLst/>
          </a:prstGeom>
          <a:noFill/>
        </p:spPr>
      </p:pic>
      <p:pic>
        <p:nvPicPr>
          <p:cNvPr id="7" name="Picture 2" descr="F:\ПРАЗДНИКИ в детском саду\Благотворительный концерт 2016 год\Ярмарка  Казарм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7" y="292494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08104" y="1052736"/>
            <a:ext cx="349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</a:rPr>
              <a:t>Благотворительные  ярмарки</a:t>
            </a: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52230" name="Picture 6" descr="http://kargoo.gov.kz/media/img/blogs/548a9fe681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437112"/>
            <a:ext cx="2088232" cy="2015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620688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«Детство — важнейший период человеческой жизни,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 не подготовка к будущей жизни, а настоящая, яркая, самобытная, неповторимая жизнь. 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И от того, как прошло детство, кто вел ребенка за руку в детские годы, что вошло в его разум и сердце из окружающего мира - от этого в решающей степени зависит, каким человеком станет сегодняшний малыш.»</a:t>
            </a:r>
          </a:p>
          <a:p>
            <a:pPr algn="r"/>
            <a:r>
              <a:rPr lang="ru-RU" sz="2400" b="1" dirty="0" smtClean="0">
                <a:solidFill>
                  <a:srgbClr val="000099"/>
                </a:solidFill>
              </a:rPr>
              <a:t> (Сухомлинский В.А.)</a:t>
            </a:r>
            <a:endParaRPr lang="ru-RU" sz="2400" b="1" dirty="0">
              <a:solidFill>
                <a:srgbClr val="000099"/>
              </a:solidFill>
            </a:endParaRPr>
          </a:p>
        </p:txBody>
      </p:sp>
      <p:pic>
        <p:nvPicPr>
          <p:cNvPr id="54274" name="Picture 2" descr="http://today.kz/static/uploads/4f0f3740-2cd7-4865-a4da-2a7ec31c895f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284984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8126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Клумба\DSC069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27" y="2924944"/>
            <a:ext cx="5010069" cy="37580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5199838" cy="38998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15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Клумба\2014-08-01\SAM_2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11840"/>
            <a:ext cx="5520169" cy="41401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1" y="4149080"/>
            <a:ext cx="32591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</a:rPr>
              <a:t>     Множество маленьких дел, 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которые делаются множеством </a:t>
            </a:r>
          </a:p>
          <a:p>
            <a:r>
              <a:rPr lang="ru-RU" sz="1600" b="1" dirty="0" smtClean="0">
                <a:solidFill>
                  <a:srgbClr val="000099"/>
                </a:solidFill>
              </a:rPr>
              <a:t>          маленьких людей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</a:rPr>
              <a:t>  во многих маленьких местах,                     могут изменить лицо мира.                                                                                                                                                                Китайская поговорка</a:t>
            </a:r>
            <a:endParaRPr lang="ru-RU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71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Клумба\DSC06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2" y="44624"/>
            <a:ext cx="4349615" cy="3262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1ПРАЗДНИКИ  Наши празднпики и будни\2 ФОТО праздники до 2016 г\День добра мудровти уважения\День добра, мудрости, уважения у клумбы 2015\DSC07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48" y="3429001"/>
            <a:ext cx="4361953" cy="3271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1ПРАЗДНИКИ  Наши празднпики и будни\2 ФОТО праздники до 2016 г\9 мая КЛУМБА\9 мая 2016 год\DSC029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51" y="764704"/>
            <a:ext cx="4018502" cy="3014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1ПРАЗДНИКИ  Наши празднпики и будни\2 ФОТО праздники до 2016 г\9 мая КЛУМБА\DSC055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9" y="3429000"/>
            <a:ext cx="4001989" cy="3001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02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Клумба\Клумба 2016\DSC04148 Клумаба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65972" cy="2953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1ФОТО праздников 2016-2017 учебный год\1ФОТО праздников 2016-2017 учебный год\Клумба 2017\DSC02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157877" cy="3118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Клумба\DSC070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04" y="102950"/>
            <a:ext cx="4233867" cy="3175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5" y="3212976"/>
            <a:ext cx="4479101" cy="33693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56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авыдова\Desktop\1376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404664"/>
            <a:ext cx="6465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0099"/>
                </a:solidFill>
              </a:rPr>
              <a:t>Чудеса своими руками </a:t>
            </a:r>
            <a:endParaRPr lang="ru-RU" sz="4800" b="1" dirty="0">
              <a:solidFill>
                <a:srgbClr val="000099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329825"/>
            <a:ext cx="885518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 охотно всегда чем-нибудь занимаются…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Это весьма полезно, а потому не только не следует этому мешать,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нужно принимать меры к тому,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чтобы всегда у них было что делать.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Я.А.Коменский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H:\2 фото 2012-2016 гг\ИЗОСТУДИЯ Поделки 1\2015-2016 год\DSC02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068960"/>
            <a:ext cx="4073997" cy="3055901"/>
          </a:xfrm>
          <a:prstGeom prst="rect">
            <a:avLst/>
          </a:prstGeom>
          <a:noFill/>
        </p:spPr>
      </p:pic>
      <p:pic>
        <p:nvPicPr>
          <p:cNvPr id="1028" name="Picture 4" descr="H:\2 фото 2012-2016 гг\Кружок Радужный мир\SAM_3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515" y="2996952"/>
            <a:ext cx="4128459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07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834</Words>
  <Application>Microsoft Office PowerPoint</Application>
  <PresentationFormat>Экран (4:3)</PresentationFormat>
  <Paragraphs>138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Администратор</cp:lastModifiedBy>
  <cp:revision>37</cp:revision>
  <dcterms:created xsi:type="dcterms:W3CDTF">2018-03-15T09:59:10Z</dcterms:created>
  <dcterms:modified xsi:type="dcterms:W3CDTF">2018-03-18T17:34:27Z</dcterms:modified>
</cp:coreProperties>
</file>