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76" r:id="rId6"/>
    <p:sldId id="269" r:id="rId7"/>
    <p:sldId id="274" r:id="rId8"/>
    <p:sldId id="266" r:id="rId9"/>
    <p:sldId id="277" r:id="rId10"/>
    <p:sldId id="278" r:id="rId11"/>
    <p:sldId id="280" r:id="rId12"/>
    <p:sldId id="279" r:id="rId13"/>
    <p:sldId id="281" r:id="rId14"/>
    <p:sldId id="282" r:id="rId15"/>
    <p:sldId id="265" r:id="rId16"/>
    <p:sldId id="271" r:id="rId17"/>
    <p:sldId id="272" r:id="rId1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20.04.2020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1564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202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079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295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87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117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22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5902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7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20.04.2020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9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Звук и буква 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Подготовка к обучению грамоте группа № 7</a:t>
            </a:r>
          </a:p>
          <a:p>
            <a:pPr rtl="0"/>
            <a:r>
              <a:rPr lang="ru-RU" dirty="0"/>
              <a:t>Учитель-логопед Бибик ИА.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AA0E73-07EA-4B1B-9CC0-69AC72DB3A6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1"/>
          <a:stretch/>
        </p:blipFill>
        <p:spPr bwMode="auto">
          <a:xfrm>
            <a:off x="192972" y="123172"/>
            <a:ext cx="5939790" cy="6662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4D07344-B668-4791-AD0B-8BEEE6E68793}"/>
              </a:ext>
            </a:extLst>
          </p:cNvPr>
          <p:cNvSpPr txBox="1">
            <a:spLocks/>
          </p:cNvSpPr>
          <p:nvPr/>
        </p:nvSpPr>
        <p:spPr>
          <a:xfrm>
            <a:off x="8976320" y="764704"/>
            <a:ext cx="3022708" cy="223224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Назови предмет. Скажи, где находится в слове </a:t>
            </a:r>
            <a:r>
              <a:rPr lang="ru-RU" sz="2400" b="1" dirty="0">
                <a:solidFill>
                  <a:srgbClr val="77A9D2"/>
                </a:solidFill>
              </a:rPr>
              <a:t>согласный</a:t>
            </a:r>
            <a:r>
              <a:rPr lang="ru-RU" sz="2400" dirty="0">
                <a:solidFill>
                  <a:srgbClr val="77A9D2"/>
                </a:solidFill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мягкий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[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к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’]</a:t>
            </a:r>
            <a:r>
              <a:rPr lang="ru-RU" sz="2400" b="1" dirty="0">
                <a:solidFill>
                  <a:srgbClr val="77A9D2"/>
                </a:solidFill>
              </a:rPr>
              <a:t>, проверь себя </a:t>
            </a:r>
            <a:endParaRPr lang="ru-RU" sz="2400" b="1" dirty="0">
              <a:solidFill>
                <a:srgbClr val="77A9D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465FF82B-9FC9-4A13-AEB4-C55CE560C4D7}"/>
              </a:ext>
            </a:extLst>
          </p:cNvPr>
          <p:cNvSpPr/>
          <p:nvPr/>
        </p:nvSpPr>
        <p:spPr>
          <a:xfrm rot="5400000">
            <a:off x="11542482" y="2158982"/>
            <a:ext cx="330926" cy="27867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3C7E2AA-7B16-4A43-93B7-760A607F781A}"/>
              </a:ext>
            </a:extLst>
          </p:cNvPr>
          <p:cNvSpPr/>
          <p:nvPr/>
        </p:nvSpPr>
        <p:spPr>
          <a:xfrm>
            <a:off x="551384" y="2355770"/>
            <a:ext cx="216024" cy="21602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43F2882-7584-4865-BC8D-7099087CC7E0}"/>
              </a:ext>
            </a:extLst>
          </p:cNvPr>
          <p:cNvSpPr/>
          <p:nvPr/>
        </p:nvSpPr>
        <p:spPr>
          <a:xfrm flipH="1">
            <a:off x="2964701" y="2355770"/>
            <a:ext cx="198166" cy="21602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7E010A0-8A41-4444-B3B0-1386F5BA926C}"/>
              </a:ext>
            </a:extLst>
          </p:cNvPr>
          <p:cNvSpPr/>
          <p:nvPr/>
        </p:nvSpPr>
        <p:spPr>
          <a:xfrm>
            <a:off x="5252148" y="2355770"/>
            <a:ext cx="216024" cy="21602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396B850-736D-4F2B-AA5C-0FF461152BD3}"/>
              </a:ext>
            </a:extLst>
          </p:cNvPr>
          <p:cNvSpPr/>
          <p:nvPr/>
        </p:nvSpPr>
        <p:spPr>
          <a:xfrm>
            <a:off x="551384" y="4281494"/>
            <a:ext cx="216024" cy="21602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72D2075-E539-423A-A8C1-A4BC7578F64A}"/>
              </a:ext>
            </a:extLst>
          </p:cNvPr>
          <p:cNvSpPr/>
          <p:nvPr/>
        </p:nvSpPr>
        <p:spPr>
          <a:xfrm>
            <a:off x="3234061" y="4300899"/>
            <a:ext cx="216024" cy="19717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A629D5E-0E5D-4967-AFA1-8CFA2651F095}"/>
              </a:ext>
            </a:extLst>
          </p:cNvPr>
          <p:cNvSpPr/>
          <p:nvPr/>
        </p:nvSpPr>
        <p:spPr>
          <a:xfrm>
            <a:off x="5036124" y="4291473"/>
            <a:ext cx="216024" cy="21602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F223A60-5BF5-4BCD-AC6A-00A979F50D75}"/>
              </a:ext>
            </a:extLst>
          </p:cNvPr>
          <p:cNvSpPr/>
          <p:nvPr/>
        </p:nvSpPr>
        <p:spPr>
          <a:xfrm>
            <a:off x="813628" y="6453336"/>
            <a:ext cx="216024" cy="21602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7ECEE2F-AED2-41AC-942C-DDAFC1A483C1}"/>
              </a:ext>
            </a:extLst>
          </p:cNvPr>
          <p:cNvSpPr/>
          <p:nvPr/>
        </p:nvSpPr>
        <p:spPr>
          <a:xfrm>
            <a:off x="2235407" y="6466751"/>
            <a:ext cx="216024" cy="21602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50B8969-DEB1-4633-9735-E310CE11D8C8}"/>
              </a:ext>
            </a:extLst>
          </p:cNvPr>
          <p:cNvSpPr/>
          <p:nvPr/>
        </p:nvSpPr>
        <p:spPr>
          <a:xfrm>
            <a:off x="3733609" y="6471822"/>
            <a:ext cx="216024" cy="21602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EA50333-88F5-499A-B916-06876827AB29}"/>
              </a:ext>
            </a:extLst>
          </p:cNvPr>
          <p:cNvSpPr/>
          <p:nvPr/>
        </p:nvSpPr>
        <p:spPr>
          <a:xfrm>
            <a:off x="5011488" y="6483804"/>
            <a:ext cx="216024" cy="216024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1704" y="332656"/>
            <a:ext cx="4389120" cy="795867"/>
          </a:xfrm>
        </p:spPr>
        <p:txBody>
          <a:bodyPr rtlCol="0"/>
          <a:lstStyle/>
          <a:p>
            <a:pPr rtl="0"/>
            <a:r>
              <a:rPr lang="ru-RU" dirty="0"/>
              <a:t>Прочитай слоги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79776" y="1258203"/>
            <a:ext cx="4389120" cy="4399265"/>
          </a:xfrm>
        </p:spPr>
        <p:txBody>
          <a:bodyPr rtlCol="0">
            <a:noAutofit/>
          </a:bodyPr>
          <a:lstStyle/>
          <a:p>
            <a:pPr rtl="0"/>
            <a:r>
              <a:rPr lang="ru-RU" sz="6600" dirty="0"/>
              <a:t>АК     КА</a:t>
            </a:r>
          </a:p>
          <a:p>
            <a:pPr rtl="0"/>
            <a:r>
              <a:rPr lang="ru-RU" sz="6600" dirty="0"/>
              <a:t>УК     КУ</a:t>
            </a:r>
          </a:p>
          <a:p>
            <a:pPr rtl="0"/>
            <a:r>
              <a:rPr lang="ru-RU" sz="6600" dirty="0"/>
              <a:t>ОК     КО</a:t>
            </a:r>
          </a:p>
          <a:p>
            <a:pPr rtl="0"/>
            <a:r>
              <a:rPr lang="ru-RU" sz="6600" dirty="0"/>
              <a:t>ИК     КИ</a:t>
            </a:r>
          </a:p>
        </p:txBody>
      </p:sp>
    </p:spTree>
    <p:extLst>
      <p:ext uri="{BB962C8B-B14F-4D97-AF65-F5344CB8AC3E}">
        <p14:creationId xmlns:p14="http://schemas.microsoft.com/office/powerpoint/2010/main" val="18843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/>
              <a:t>Щелкай, называй картинку и ищи слово</a:t>
            </a:r>
          </a:p>
        </p:txBody>
      </p:sp>
      <p:pic>
        <p:nvPicPr>
          <p:cNvPr id="10" name="Picture 4" descr="Корабельный кок ( читает автор)">
            <a:extLst>
              <a:ext uri="{FF2B5EF4-FFF2-40B4-BE49-F238E27FC236}">
                <a16:creationId xmlns:a16="http://schemas.microsoft.com/office/drawing/2014/main" id="{C4FFE8C3-6D69-4763-A8A5-631D83B11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825625"/>
            <a:ext cx="3474720" cy="347472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E526544-DFF6-4EEC-AB22-24922A384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825624"/>
            <a:ext cx="5145712" cy="41956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 КОК            МАК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 КОТ           МАКИ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/>
              <a:t>  КИТ          МУКА</a:t>
            </a:r>
            <a:endParaRPr lang="en-US" dirty="0"/>
          </a:p>
        </p:txBody>
      </p:sp>
      <p:pic>
        <p:nvPicPr>
          <p:cNvPr id="9218" name="Picture 2" descr="Кит рисованный картинки и рисунки">
            <a:extLst>
              <a:ext uri="{FF2B5EF4-FFF2-40B4-BE49-F238E27FC236}">
                <a16:creationId xmlns:a16="http://schemas.microsoft.com/office/drawing/2014/main" id="{447E5A64-B480-4249-B721-E5B0F48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32" y="1825624"/>
            <a:ext cx="347472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онспект занятия по ознакомлению с окружающим миром «Как хлеб на ...">
            <a:extLst>
              <a:ext uri="{FF2B5EF4-FFF2-40B4-BE49-F238E27FC236}">
                <a16:creationId xmlns:a16="http://schemas.microsoft.com/office/drawing/2014/main" id="{CCF9D540-56E0-4750-8E00-4A826AD0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10" y="1825624"/>
            <a:ext cx="3453409" cy="360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Рисунок карандашом для срисовки маки (16 фото) 🔥 Прикольные ...">
            <a:extLst>
              <a:ext uri="{FF2B5EF4-FFF2-40B4-BE49-F238E27FC236}">
                <a16:creationId xmlns:a16="http://schemas.microsoft.com/office/drawing/2014/main" id="{8EA9BA9E-6DA0-4A8A-A01D-A8392DE6E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45" y="1854291"/>
            <a:ext cx="3552056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ᐈ Кошки рисунок рисунки, вектор кошка | скачать на Depositphotos®">
            <a:extLst>
              <a:ext uri="{FF2B5EF4-FFF2-40B4-BE49-F238E27FC236}">
                <a16:creationId xmlns:a16="http://schemas.microsoft.com/office/drawing/2014/main" id="{713AEF4F-BC38-4EDE-B7D5-27E6FC99A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68" y="1919903"/>
            <a:ext cx="3567135" cy="348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Фотообои Маки рисунок векторный">
            <a:extLst>
              <a:ext uri="{FF2B5EF4-FFF2-40B4-BE49-F238E27FC236}">
                <a16:creationId xmlns:a16="http://schemas.microsoft.com/office/drawing/2014/main" id="{B4DCD567-7424-48FA-A141-9BB5B5200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68" y="1842399"/>
            <a:ext cx="3954153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15480" y="404664"/>
            <a:ext cx="9141648" cy="795867"/>
          </a:xfrm>
        </p:spPr>
        <p:txBody>
          <a:bodyPr rtlCol="0"/>
          <a:lstStyle/>
          <a:p>
            <a:pPr algn="ctr" rtl="0"/>
            <a:r>
              <a:rPr lang="ru-RU" dirty="0"/>
              <a:t>Прочитай слова еще раз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83432" y="1200532"/>
            <a:ext cx="9684568" cy="409960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5400" dirty="0"/>
              <a:t>КОК                 КОМ</a:t>
            </a:r>
          </a:p>
          <a:p>
            <a:pPr marL="0" indent="0" rtl="0">
              <a:buNone/>
            </a:pPr>
            <a:r>
              <a:rPr lang="ru-RU" sz="5400" dirty="0"/>
              <a:t>ТОК                  КОТ</a:t>
            </a:r>
          </a:p>
          <a:p>
            <a:pPr marL="0" indent="0" rtl="0">
              <a:buNone/>
            </a:pPr>
            <a:r>
              <a:rPr lang="ru-RU" sz="5400" dirty="0"/>
              <a:t>КИТ                   МАК</a:t>
            </a:r>
          </a:p>
          <a:p>
            <a:pPr marL="0" indent="0" rtl="0">
              <a:buNone/>
            </a:pPr>
            <a:r>
              <a:rPr lang="ru-RU" sz="5400" dirty="0"/>
              <a:t>МУКА                МАКИ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188640"/>
            <a:ext cx="5581328" cy="4104456"/>
          </a:xfrm>
        </p:spPr>
        <p:txBody>
          <a:bodyPr rtlCol="0">
            <a:normAutofit/>
          </a:bodyPr>
          <a:lstStyle/>
          <a:p>
            <a:pPr rtl="0">
              <a:lnSpc>
                <a:spcPct val="250000"/>
              </a:lnSpc>
            </a:pPr>
            <a:r>
              <a:rPr lang="ru-RU" dirty="0"/>
              <a:t>МОЛОДЕЦ! УМНИЦА!</a:t>
            </a: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65379" y="423435"/>
            <a:ext cx="7845569" cy="92639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56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Подготовь для занятия:</a:t>
            </a:r>
            <a:b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9DE144-5F8B-45A1-B9C0-F8035EEFCB1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47"/>
          <a:stretch/>
        </p:blipFill>
        <p:spPr bwMode="auto">
          <a:xfrm>
            <a:off x="390389" y="1971266"/>
            <a:ext cx="2981325" cy="790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283739-91D1-442F-A36F-3302B13313B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4"/>
          <a:stretch/>
        </p:blipFill>
        <p:spPr bwMode="auto">
          <a:xfrm>
            <a:off x="390389" y="1283017"/>
            <a:ext cx="2981325" cy="390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46 cards in the collection &quot;Мои картинки&quot; of the user Наталья Р ...">
            <a:extLst>
              <a:ext uri="{FF2B5EF4-FFF2-40B4-BE49-F238E27FC236}">
                <a16:creationId xmlns:a16="http://schemas.microsoft.com/office/drawing/2014/main" id="{222C6FBA-1EEB-4A85-8348-99D82768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66" y="1283017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етрадь в крупную клетку, 12 листов, А5, на скобе, зеленая ...">
            <a:extLst>
              <a:ext uri="{FF2B5EF4-FFF2-40B4-BE49-F238E27FC236}">
                <a16:creationId xmlns:a16="http://schemas.microsoft.com/office/drawing/2014/main" id="{FF5EA225-55D2-447A-9FEA-CC7ED83A2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54" y="2096719"/>
            <a:ext cx="1800224" cy="22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устой лист Sketchbook или альбома для рисовать на белой ...">
            <a:extLst>
              <a:ext uri="{FF2B5EF4-FFF2-40B4-BE49-F238E27FC236}">
                <a16:creationId xmlns:a16="http://schemas.microsoft.com/office/drawing/2014/main" id="{7931D782-B344-4230-9520-CF2F7608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35" y="2123635"/>
            <a:ext cx="3184114" cy="22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ростой карандаш с ластиком купить в Москве на Avito — Объявления ...">
            <a:extLst>
              <a:ext uri="{FF2B5EF4-FFF2-40B4-BE49-F238E27FC236}">
                <a16:creationId xmlns:a16="http://schemas.microsoft.com/office/drawing/2014/main" id="{C73A90D1-77AB-4798-AB65-F24CDA4E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80" y="3533775"/>
            <a:ext cx="1926107" cy="128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25593"/>
      </p:ext>
    </p:extLst>
  </p:cSld>
  <p:clrMapOvr>
    <a:masterClrMapping/>
  </p:clrMapOvr>
  <p:transition spd="slow" advClick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9816" y="260648"/>
            <a:ext cx="7200800" cy="648072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/>
              <a:t>Помоги клоуну собрать в рюкзак только те вещи, названия которых начинаются со звука </a:t>
            </a:r>
            <a:r>
              <a:rPr lang="en-US" b="1" dirty="0">
                <a:solidFill>
                  <a:srgbClr val="77A9D2"/>
                </a:solidFill>
              </a:rPr>
              <a:t>[</a:t>
            </a:r>
            <a:r>
              <a:rPr lang="ru-RU" b="1" dirty="0">
                <a:solidFill>
                  <a:srgbClr val="77A9D2"/>
                </a:solidFill>
              </a:rPr>
              <a:t>к</a:t>
            </a:r>
            <a:r>
              <a:rPr lang="en-US" b="1" dirty="0">
                <a:solidFill>
                  <a:srgbClr val="77A9D2"/>
                </a:solidFill>
              </a:rPr>
              <a:t>]</a:t>
            </a:r>
            <a:r>
              <a:rPr lang="ru-RU" b="1" dirty="0">
                <a:solidFill>
                  <a:srgbClr val="77A9D2"/>
                </a:solidFill>
              </a:rPr>
              <a:t>, </a:t>
            </a:r>
            <a:r>
              <a:rPr lang="ru-RU" dirty="0">
                <a:solidFill>
                  <a:schemeClr val="tx2"/>
                </a:solidFill>
              </a:rPr>
              <a:t>щелкни     и проверь себя</a:t>
            </a:r>
          </a:p>
        </p:txBody>
      </p:sp>
      <p:pic>
        <p:nvPicPr>
          <p:cNvPr id="4" name="Рисунок 3" descr="Клоун | Клоуны, Цирковые поделки и Детские рисунки">
            <a:extLst>
              <a:ext uri="{FF2B5EF4-FFF2-40B4-BE49-F238E27FC236}">
                <a16:creationId xmlns:a16="http://schemas.microsoft.com/office/drawing/2014/main" id="{59005FFB-E6ED-4A13-BDEF-1836C997911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95" y="1268760"/>
            <a:ext cx="167830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Значение слова РЮКЗАК - что это?">
            <a:extLst>
              <a:ext uri="{FF2B5EF4-FFF2-40B4-BE49-F238E27FC236}">
                <a16:creationId xmlns:a16="http://schemas.microsoft.com/office/drawing/2014/main" id="{151C1AFB-C4DA-4FF1-89DB-0522A7C3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436510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ультипликация Школьные принадлежности Цветной карандаш ...">
            <a:extLst>
              <a:ext uri="{FF2B5EF4-FFF2-40B4-BE49-F238E27FC236}">
                <a16:creationId xmlns:a16="http://schemas.microsoft.com/office/drawing/2014/main" id="{94F3167F-472B-4AA8-BEE0-6DCD530E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941168"/>
            <a:ext cx="1229122" cy="122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ожницы картинка для детей - Поиск в Google | Ножницы, Картинки">
            <a:extLst>
              <a:ext uri="{FF2B5EF4-FFF2-40B4-BE49-F238E27FC236}">
                <a16:creationId xmlns:a16="http://schemas.microsoft.com/office/drawing/2014/main" id="{C8760EEA-2511-488C-9A41-837CE22A8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2"/>
          <a:stretch/>
        </p:blipFill>
        <p:spPr bwMode="auto">
          <a:xfrm>
            <a:off x="10225228" y="1487120"/>
            <a:ext cx="1440160" cy="10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к нарисовать книги на столе – How to draw a book - step by step ...">
            <a:extLst>
              <a:ext uri="{FF2B5EF4-FFF2-40B4-BE49-F238E27FC236}">
                <a16:creationId xmlns:a16="http://schemas.microsoft.com/office/drawing/2014/main" id="{8DB2FA0D-1C78-46C1-85B9-EE87CF67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2831832"/>
            <a:ext cx="1799853" cy="128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роки paint.net: marishka57v — LiveJournal">
            <a:extLst>
              <a:ext uri="{FF2B5EF4-FFF2-40B4-BE49-F238E27FC236}">
                <a16:creationId xmlns:a16="http://schemas.microsoft.com/office/drawing/2014/main" id="{F30542B4-C93C-4ECF-B545-4528EF9A2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17" y="3169112"/>
            <a:ext cx="1813942" cy="91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морковь: распечатать или скачать бесплатно | Printonic.ru">
            <a:extLst>
              <a:ext uri="{FF2B5EF4-FFF2-40B4-BE49-F238E27FC236}">
                <a16:creationId xmlns:a16="http://schemas.microsoft.com/office/drawing/2014/main" id="{728C74DC-C646-4E9C-9A14-487791800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772816"/>
            <a:ext cx="1563070" cy="12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упить кружку без рисунка Спринг Брэйк Грэнни Пинк 320 мл">
            <a:extLst>
              <a:ext uri="{FF2B5EF4-FFF2-40B4-BE49-F238E27FC236}">
                <a16:creationId xmlns:a16="http://schemas.microsoft.com/office/drawing/2014/main" id="{7BE83850-FB63-4C05-AA7C-A5099072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74" y="508565"/>
            <a:ext cx="148478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utdoor research - Панама детская Kid&amp;#039;s Solstice Bucket ...">
            <a:extLst>
              <a:ext uri="{FF2B5EF4-FFF2-40B4-BE49-F238E27FC236}">
                <a16:creationId xmlns:a16="http://schemas.microsoft.com/office/drawing/2014/main" id="{C190520B-29EF-4B03-8EE2-78297D3CC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085244"/>
            <a:ext cx="1466689" cy="108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id="{41560D60-16D9-447A-9D2B-7380C609F4AD}"/>
              </a:ext>
            </a:extLst>
          </p:cNvPr>
          <p:cNvSpPr/>
          <p:nvPr/>
        </p:nvSpPr>
        <p:spPr>
          <a:xfrm rot="5400000">
            <a:off x="9385710" y="688960"/>
            <a:ext cx="330926" cy="27867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25847 0 C 0.37422 0 0.51693 0.06481 0.51693 0.11759 L 0.51693 0.2351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6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24349 4.81481E-6 C 0.3526 4.81481E-6 0.48711 0.00694 0.48711 0.01273 L 0.48711 0.0256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27136 2.59259E-6 C 0.39284 2.59259E-6 0.54271 0.0956 0.54271 0.17361 L 0.54271 0.3472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35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/>
              <a:t>Назови первый звук в каждом слове. В каком слове звук мягкий </a:t>
            </a:r>
            <a:r>
              <a:rPr lang="en-US" b="1" dirty="0">
                <a:solidFill>
                  <a:srgbClr val="77A9D2"/>
                </a:solidFill>
              </a:rPr>
              <a:t>[</a:t>
            </a:r>
            <a:r>
              <a:rPr lang="ru-RU" b="1" dirty="0">
                <a:solidFill>
                  <a:srgbClr val="77A9D2"/>
                </a:solidFill>
              </a:rPr>
              <a:t>к</a:t>
            </a:r>
            <a:r>
              <a:rPr lang="en-US" b="1" dirty="0">
                <a:solidFill>
                  <a:srgbClr val="77A9D2"/>
                </a:solidFill>
              </a:rPr>
              <a:t>’]</a:t>
            </a:r>
            <a:r>
              <a:rPr lang="ru-RU" dirty="0"/>
              <a:t>, а в каком твердый </a:t>
            </a:r>
            <a:r>
              <a:rPr lang="en-US" b="1" dirty="0">
                <a:solidFill>
                  <a:srgbClr val="77A9D2"/>
                </a:solidFill>
              </a:rPr>
              <a:t>[</a:t>
            </a:r>
            <a:r>
              <a:rPr lang="ru-RU" b="1" dirty="0">
                <a:solidFill>
                  <a:srgbClr val="77A9D2"/>
                </a:solidFill>
              </a:rPr>
              <a:t>к</a:t>
            </a:r>
            <a:r>
              <a:rPr lang="en-US" b="1" dirty="0">
                <a:solidFill>
                  <a:srgbClr val="77A9D2"/>
                </a:solidFill>
              </a:rPr>
              <a:t>]</a:t>
            </a:r>
            <a:r>
              <a:rPr lang="ru-RU" dirty="0"/>
              <a:t>?</a:t>
            </a:r>
            <a:r>
              <a:rPr lang="ru-RU" dirty="0">
                <a:solidFill>
                  <a:schemeClr val="tx2"/>
                </a:solidFill>
              </a:rPr>
              <a:t> щелкни     и проверь себя</a:t>
            </a:r>
            <a:endParaRPr lang="ru-RU" dirty="0"/>
          </a:p>
        </p:txBody>
      </p:sp>
      <p:pic>
        <p:nvPicPr>
          <p:cNvPr id="5" name="Объект 4" descr="Слова на букву К. Карточки раскраски с картинками на букву К | От ...">
            <a:extLst>
              <a:ext uri="{FF2B5EF4-FFF2-40B4-BE49-F238E27FC236}">
                <a16:creationId xmlns:a16="http://schemas.microsoft.com/office/drawing/2014/main" id="{9BA63047-CE83-4DCA-8534-4F5FF2B1825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64"/>
          <a:stretch/>
        </p:blipFill>
        <p:spPr bwMode="auto">
          <a:xfrm>
            <a:off x="2423592" y="1916832"/>
            <a:ext cx="5939444" cy="2142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7C6551C-80E2-43A8-BF3A-03EB7AA0C0A8}"/>
              </a:ext>
            </a:extLst>
          </p:cNvPr>
          <p:cNvSpPr/>
          <p:nvPr/>
        </p:nvSpPr>
        <p:spPr>
          <a:xfrm rot="5400000">
            <a:off x="7798066" y="1116022"/>
            <a:ext cx="330926" cy="27867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6E7E422-84BA-4D2A-B63A-7A878BAF4BF6}"/>
              </a:ext>
            </a:extLst>
          </p:cNvPr>
          <p:cNvSpPr/>
          <p:nvPr/>
        </p:nvSpPr>
        <p:spPr>
          <a:xfrm>
            <a:off x="2783632" y="4168278"/>
            <a:ext cx="792088" cy="7200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3827C41-E1CD-465A-9C9F-40FB81B69446}"/>
              </a:ext>
            </a:extLst>
          </p:cNvPr>
          <p:cNvSpPr/>
          <p:nvPr/>
        </p:nvSpPr>
        <p:spPr>
          <a:xfrm>
            <a:off x="5771369" y="4168278"/>
            <a:ext cx="792088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850DE99-DD75-4D61-AEB6-A838CE7A7647}"/>
              </a:ext>
            </a:extLst>
          </p:cNvPr>
          <p:cNvSpPr/>
          <p:nvPr/>
        </p:nvSpPr>
        <p:spPr>
          <a:xfrm>
            <a:off x="9144000" y="2303035"/>
            <a:ext cx="304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373737"/>
                </a:solidFill>
                <a:latin typeface="Helvetica Neue"/>
              </a:rPr>
              <a:t>звук [к]-согласный, он не поётся и  встречает преграду (язык)</a:t>
            </a:r>
          </a:p>
          <a:p>
            <a:pPr fontAlgn="base"/>
            <a:r>
              <a:rPr lang="ru-RU" dirty="0">
                <a:solidFill>
                  <a:srgbClr val="373737"/>
                </a:solidFill>
                <a:latin typeface="Helvetica Neue"/>
              </a:rPr>
              <a:t>Твёрдый [к], как в словах кот, танк, горка обозначается </a:t>
            </a:r>
            <a:r>
              <a:rPr lang="ru-RU" dirty="0">
                <a:solidFill>
                  <a:srgbClr val="3366FF"/>
                </a:solidFill>
                <a:latin typeface="inherit"/>
              </a:rPr>
              <a:t>синим</a:t>
            </a:r>
            <a:endParaRPr lang="ru-RU" dirty="0">
              <a:solidFill>
                <a:srgbClr val="373737"/>
              </a:solidFill>
              <a:latin typeface="Helvetica Neue"/>
            </a:endParaRPr>
          </a:p>
          <a:p>
            <a:pPr fontAlgn="base"/>
            <a:r>
              <a:rPr lang="ru-RU" dirty="0">
                <a:solidFill>
                  <a:srgbClr val="373737"/>
                </a:solidFill>
                <a:latin typeface="Helvetica Neue"/>
              </a:rPr>
              <a:t>Мягкий [к’], как в словах кит, кисть, игрушки обозначается </a:t>
            </a:r>
            <a:r>
              <a:rPr lang="ru-RU" dirty="0">
                <a:solidFill>
                  <a:srgbClr val="339966"/>
                </a:solidFill>
                <a:latin typeface="inherit"/>
              </a:rPr>
              <a:t>зелёным</a:t>
            </a:r>
            <a:endParaRPr lang="ru-RU" b="0" i="0" dirty="0">
              <a:solidFill>
                <a:srgbClr val="373737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839416" y="5181600"/>
            <a:ext cx="4032447" cy="1127720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/>
              <a:t>Придумай слова, которые начинаются на мягкий звук</a:t>
            </a:r>
            <a:r>
              <a:rPr lang="en-US" sz="3700" b="1" dirty="0">
                <a:solidFill>
                  <a:srgbClr val="77A9D2"/>
                </a:solidFill>
                <a:latin typeface="Times New Roman" panose="02020603050405020304"/>
                <a:ea typeface="+mj-ea"/>
                <a:cs typeface="+mj-cs"/>
              </a:rPr>
              <a:t> [</a:t>
            </a:r>
            <a:r>
              <a:rPr lang="ru-RU" sz="37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/>
                <a:ea typeface="+mj-ea"/>
                <a:cs typeface="+mj-cs"/>
              </a:rPr>
              <a:t>к</a:t>
            </a:r>
            <a:r>
              <a:rPr lang="en-US" sz="3700" b="1" dirty="0">
                <a:solidFill>
                  <a:srgbClr val="77A9D2"/>
                </a:solidFill>
                <a:latin typeface="Times New Roman" panose="02020603050405020304"/>
                <a:ea typeface="+mj-ea"/>
                <a:cs typeface="+mj-cs"/>
              </a:rPr>
              <a:t>’]</a:t>
            </a:r>
            <a:r>
              <a:rPr lang="ru-RU" dirty="0"/>
              <a:t> и нарисуй картинки. В рамочке мой пример.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4561734" cy="911696"/>
          </a:xfrm>
        </p:spPr>
        <p:txBody>
          <a:bodyPr rtlCol="0">
            <a:normAutofit fontScale="92500" lnSpcReduction="20000"/>
          </a:bodyPr>
          <a:lstStyle/>
          <a:p>
            <a:r>
              <a:rPr lang="ru-RU" dirty="0"/>
              <a:t>Придумай слова, которые начинаются на твердый звук</a:t>
            </a:r>
            <a:r>
              <a:rPr lang="en-US" sz="3700" b="1" dirty="0">
                <a:solidFill>
                  <a:srgbClr val="77A9D2"/>
                </a:solidFill>
                <a:latin typeface="Times New Roman" panose="02020603050405020304"/>
              </a:rPr>
              <a:t> [</a:t>
            </a:r>
            <a:r>
              <a:rPr lang="ru-RU" sz="3700" b="1" dirty="0">
                <a:solidFill>
                  <a:srgbClr val="002060"/>
                </a:solidFill>
                <a:latin typeface="Times New Roman" panose="02020603050405020304"/>
              </a:rPr>
              <a:t>к</a:t>
            </a:r>
            <a:r>
              <a:rPr lang="en-US" sz="3700" b="1" dirty="0">
                <a:solidFill>
                  <a:srgbClr val="77A9D2"/>
                </a:solidFill>
                <a:latin typeface="Times New Roman" panose="02020603050405020304"/>
              </a:rPr>
              <a:t>’]</a:t>
            </a:r>
            <a:r>
              <a:rPr lang="ru-RU" dirty="0"/>
              <a:t> и нарисуй картинки. В рамочке мой пример.</a:t>
            </a:r>
          </a:p>
        </p:txBody>
      </p:sp>
      <p:pic>
        <p:nvPicPr>
          <p:cNvPr id="2050" name="Picture 2" descr="Картинки для детей репа (23 фото) | Сказки, Иллюстрации, Маски">
            <a:extLst>
              <a:ext uri="{FF2B5EF4-FFF2-40B4-BE49-F238E27FC236}">
                <a16:creationId xmlns:a16="http://schemas.microsoft.com/office/drawing/2014/main" id="{D1874B47-8B47-4F05-9F70-351CCCF8B55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r="152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адуга &gt; Pallasti lasteaed &gt; Tallinn">
            <a:extLst>
              <a:ext uri="{FF2B5EF4-FFF2-40B4-BE49-F238E27FC236}">
                <a16:creationId xmlns:a16="http://schemas.microsoft.com/office/drawing/2014/main" id="{1ED44E4F-C1D5-4385-93D6-875F6922AB5A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r="17183"/>
          <a:stretch>
            <a:fillRect/>
          </a:stretch>
        </p:blipFill>
        <p:spPr bwMode="auto">
          <a:xfrm>
            <a:off x="5553075" y="1112838"/>
            <a:ext cx="3638550" cy="37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Пустой лист Sketchbook или альбома для рисовать на белой ...">
            <a:extLst>
              <a:ext uri="{FF2B5EF4-FFF2-40B4-BE49-F238E27FC236}">
                <a16:creationId xmlns:a16="http://schemas.microsoft.com/office/drawing/2014/main" id="{F8F5041D-6CCA-4A42-929D-856F93FBA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61" y="2619976"/>
            <a:ext cx="2300467" cy="15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рево Цветной Набор Живопись, Масло, Цветной Карандаш Школьный ...">
            <a:extLst>
              <a:ext uri="{FF2B5EF4-FFF2-40B4-BE49-F238E27FC236}">
                <a16:creationId xmlns:a16="http://schemas.microsoft.com/office/drawing/2014/main" id="{098295B6-2475-4F6B-96A9-D69118D38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402" y="3284984"/>
            <a:ext cx="1203598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6436" y="1098250"/>
            <a:ext cx="5811611" cy="2007857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Буква </a:t>
            </a:r>
            <a:r>
              <a:rPr lang="ru-RU" sz="3200" b="1" dirty="0">
                <a:solidFill>
                  <a:srgbClr val="77A9D2"/>
                </a:solidFill>
              </a:rPr>
              <a:t>К</a:t>
            </a:r>
            <a:r>
              <a:rPr lang="ru-RU" sz="32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обозначает два звука:</a:t>
            </a:r>
            <a:r>
              <a:rPr lang="ru-RU" sz="3200" dirty="0">
                <a:solidFill>
                  <a:srgbClr val="77A9D2"/>
                </a:solidFill>
              </a:rPr>
              <a:t> </a:t>
            </a:r>
            <a:r>
              <a:rPr lang="ru-RU" sz="3200" b="1" dirty="0">
                <a:solidFill>
                  <a:srgbClr val="77A9D2"/>
                </a:solidFill>
              </a:rPr>
              <a:t>согласный</a:t>
            </a:r>
            <a:r>
              <a:rPr lang="ru-RU" sz="3200" dirty="0">
                <a:solidFill>
                  <a:srgbClr val="77A9D2"/>
                </a:solidFill>
              </a:rPr>
              <a:t> </a:t>
            </a:r>
            <a:r>
              <a:rPr lang="ru-RU" sz="3200" b="1" dirty="0">
                <a:solidFill>
                  <a:srgbClr val="77A9D2"/>
                </a:solidFill>
              </a:rPr>
              <a:t>твердый </a:t>
            </a:r>
            <a:r>
              <a:rPr lang="en-US" sz="3200" b="1" dirty="0">
                <a:solidFill>
                  <a:srgbClr val="77A9D2"/>
                </a:solidFill>
              </a:rPr>
              <a:t>[</a:t>
            </a:r>
            <a:r>
              <a:rPr lang="ru-RU" sz="3200" b="1" dirty="0">
                <a:solidFill>
                  <a:srgbClr val="77A9D2"/>
                </a:solidFill>
              </a:rPr>
              <a:t>к</a:t>
            </a:r>
            <a:r>
              <a:rPr lang="en-US" sz="3200" b="1" dirty="0">
                <a:solidFill>
                  <a:srgbClr val="77A9D2"/>
                </a:solidFill>
              </a:rPr>
              <a:t>]</a:t>
            </a:r>
            <a:r>
              <a:rPr lang="ru-RU" sz="3200" b="1" dirty="0">
                <a:solidFill>
                  <a:srgbClr val="77A9D2"/>
                </a:solidFill>
              </a:rPr>
              <a:t>, согласный мягкий </a:t>
            </a:r>
            <a:r>
              <a:rPr lang="en-US" sz="3200" b="1" dirty="0">
                <a:solidFill>
                  <a:srgbClr val="77A9D2"/>
                </a:solidFill>
              </a:rPr>
              <a:t>[</a:t>
            </a:r>
            <a:r>
              <a:rPr lang="ru-RU" sz="3200" b="1" dirty="0">
                <a:solidFill>
                  <a:srgbClr val="77A9D2"/>
                </a:solidFill>
              </a:rPr>
              <a:t>к</a:t>
            </a:r>
            <a:r>
              <a:rPr lang="en-US" sz="3200" b="1" dirty="0">
                <a:solidFill>
                  <a:srgbClr val="77A9D2"/>
                </a:solidFill>
              </a:rPr>
              <a:t>‘]</a:t>
            </a:r>
            <a:r>
              <a:rPr lang="ru-RU" sz="3200" b="1" dirty="0">
                <a:solidFill>
                  <a:srgbClr val="77A9D2"/>
                </a:solidFill>
              </a:rPr>
              <a:t>. На что она похожа и из скольких элементов состоит? Нарисуй свой вариант</a:t>
            </a:r>
            <a:br>
              <a:rPr lang="ru-RU" sz="3200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1071975-5CF4-478A-AAEC-5D185FAFFA83}"/>
              </a:ext>
            </a:extLst>
          </p:cNvPr>
          <p:cNvSpPr/>
          <p:nvPr/>
        </p:nvSpPr>
        <p:spPr>
          <a:xfrm>
            <a:off x="8531258" y="4345757"/>
            <a:ext cx="1042447" cy="9992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7E3C65B9-716E-4014-94FB-800A6BA8AE41}"/>
              </a:ext>
            </a:extLst>
          </p:cNvPr>
          <p:cNvSpPr/>
          <p:nvPr/>
        </p:nvSpPr>
        <p:spPr>
          <a:xfrm>
            <a:off x="9907572" y="4345756"/>
            <a:ext cx="1042447" cy="999241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Наклейка ы PNG - AVATAN PLUS">
            <a:extLst>
              <a:ext uri="{FF2B5EF4-FFF2-40B4-BE49-F238E27FC236}">
                <a16:creationId xmlns:a16="http://schemas.microsoft.com/office/drawing/2014/main" id="{9DE4464F-7940-426D-995E-0A1536CF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05" y="-9939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 что похожа буква К | Буква К картинки и рисунки">
            <a:extLst>
              <a:ext uri="{FF2B5EF4-FFF2-40B4-BE49-F238E27FC236}">
                <a16:creationId xmlns:a16="http://schemas.microsoft.com/office/drawing/2014/main" id="{D40BFE29-3B4F-467B-BD5A-7F25E9BDF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2" t="29623" r="4227" b="7208"/>
          <a:stretch/>
        </p:blipFill>
        <p:spPr bwMode="auto">
          <a:xfrm>
            <a:off x="102913" y="3907540"/>
            <a:ext cx="3031827" cy="28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отека по обучению грамоте (старшая группа) на тему: На что ...">
            <a:extLst>
              <a:ext uri="{FF2B5EF4-FFF2-40B4-BE49-F238E27FC236}">
                <a16:creationId xmlns:a16="http://schemas.microsoft.com/office/drawing/2014/main" id="{3A77C7B4-0F21-4DFE-8191-95E6F9016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8" t="55294" r="13588" b="356"/>
          <a:stretch/>
        </p:blipFill>
        <p:spPr bwMode="auto">
          <a:xfrm>
            <a:off x="4943872" y="3035095"/>
            <a:ext cx="2468638" cy="36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287547"/>
      </p:ext>
    </p:extLst>
  </p:cSld>
  <p:clrMapOvr>
    <a:masterClrMapping/>
  </p:clrMapOvr>
  <p:transition spd="slow" advClick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263156" y="261879"/>
            <a:ext cx="3518220" cy="6038254"/>
          </a:xfrm>
          <a:noFill/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1. Напиши в тетрадке в крупную клетку букву, так как показано на картинке.</a:t>
            </a:r>
            <a:br>
              <a:rPr lang="ru-RU" sz="24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4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2. Вспомни, что мы пишем слева направо, повтор</a:t>
            </a:r>
            <a:r>
              <a:rPr lang="ru-RU" sz="2400" b="1" dirty="0">
                <a:solidFill>
                  <a:srgbClr val="77A9D2"/>
                </a:solidFill>
              </a:rPr>
              <a:t>и,</a:t>
            </a:r>
            <a:r>
              <a:rPr lang="ru-RU" sz="24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400" b="1" dirty="0">
                <a:solidFill>
                  <a:srgbClr val="77A9D2"/>
                </a:solidFill>
              </a:rPr>
              <a:t>г</a:t>
            </a:r>
            <a:r>
              <a:rPr lang="ru-RU" sz="24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де правая и левая рука.</a:t>
            </a:r>
            <a:br>
              <a:rPr lang="ru-RU" sz="24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2400" b="1" dirty="0">
                <a:solidFill>
                  <a:srgbClr val="77A9D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3. Посмотри, какое расстояние между буквами, сколько клеточек буква в высоту и в ширину.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9" name="Рисунок 8" descr="Георгиева Марина Олеговна &quot;Пишем буквы по клеточкам и точкам ...">
            <a:extLst>
              <a:ext uri="{FF2B5EF4-FFF2-40B4-BE49-F238E27FC236}">
                <a16:creationId xmlns:a16="http://schemas.microsoft.com/office/drawing/2014/main" id="{E7E4B4DC-36E1-47F0-8CA6-9BBD9D4A9CB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31" r="50289"/>
          <a:stretch/>
        </p:blipFill>
        <p:spPr bwMode="auto">
          <a:xfrm>
            <a:off x="335360" y="261879"/>
            <a:ext cx="7237015" cy="6263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893213"/>
      </p:ext>
    </p:extLst>
  </p:cSld>
  <p:clrMapOvr>
    <a:masterClrMapping/>
  </p:clrMapOvr>
  <p:transition spd="slow" advClick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АЗВИТИЕ РЕБЕНКА: Буква К">
            <a:extLst>
              <a:ext uri="{FF2B5EF4-FFF2-40B4-BE49-F238E27FC236}">
                <a16:creationId xmlns:a16="http://schemas.microsoft.com/office/drawing/2014/main" id="{BE22CB08-7278-49E8-9A96-3F2BB6313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9" t="81500" r="22422" b="3800"/>
          <a:stretch/>
        </p:blipFill>
        <p:spPr bwMode="auto">
          <a:xfrm>
            <a:off x="1439482" y="1916832"/>
            <a:ext cx="95050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BF0AD05-5782-4F62-AB4B-8C02F844EBA6}"/>
              </a:ext>
            </a:extLst>
          </p:cNvPr>
          <p:cNvSpPr txBox="1">
            <a:spLocks/>
          </p:cNvSpPr>
          <p:nvPr/>
        </p:nvSpPr>
        <p:spPr>
          <a:xfrm>
            <a:off x="1561124" y="764704"/>
            <a:ext cx="9069752" cy="64807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Найди все буквы К в каждом ряду. Смотри слева направо.</a:t>
            </a:r>
          </a:p>
        </p:txBody>
      </p:sp>
    </p:spTree>
    <p:extLst>
      <p:ext uri="{BB962C8B-B14F-4D97-AF65-F5344CB8AC3E}">
        <p14:creationId xmlns:p14="http://schemas.microsoft.com/office/powerpoint/2010/main" val="39772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DDCE75-5B8D-4F28-B632-78A50B5168B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3"/>
          <a:stretch/>
        </p:blipFill>
        <p:spPr bwMode="auto">
          <a:xfrm>
            <a:off x="479376" y="260648"/>
            <a:ext cx="6264696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4D07344-B668-4791-AD0B-8BEEE6E68793}"/>
              </a:ext>
            </a:extLst>
          </p:cNvPr>
          <p:cNvSpPr txBox="1">
            <a:spLocks/>
          </p:cNvSpPr>
          <p:nvPr/>
        </p:nvSpPr>
        <p:spPr>
          <a:xfrm>
            <a:off x="8976320" y="764704"/>
            <a:ext cx="3022708" cy="223224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77A9D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Назови предмет. Скажи, где находится в слове </a:t>
            </a:r>
            <a:r>
              <a:rPr lang="ru-RU" sz="2400" b="1" dirty="0">
                <a:solidFill>
                  <a:srgbClr val="77A9D2"/>
                </a:solidFill>
              </a:rPr>
              <a:t>согласный</a:t>
            </a:r>
            <a:r>
              <a:rPr lang="ru-RU" sz="2400" dirty="0">
                <a:solidFill>
                  <a:srgbClr val="77A9D2"/>
                </a:solidFill>
              </a:rPr>
              <a:t> </a:t>
            </a:r>
            <a:r>
              <a:rPr lang="ru-RU" sz="2400" b="1" dirty="0">
                <a:solidFill>
                  <a:srgbClr val="77A9D2"/>
                </a:solidFill>
              </a:rPr>
              <a:t>твердый </a:t>
            </a:r>
            <a:r>
              <a:rPr lang="en-US" sz="2400" b="1" dirty="0">
                <a:solidFill>
                  <a:srgbClr val="77A9D2"/>
                </a:solidFill>
              </a:rPr>
              <a:t>[</a:t>
            </a:r>
            <a:r>
              <a:rPr lang="ru-RU" sz="2400" b="1" dirty="0">
                <a:solidFill>
                  <a:srgbClr val="77A9D2"/>
                </a:solidFill>
              </a:rPr>
              <a:t>к</a:t>
            </a:r>
            <a:r>
              <a:rPr lang="en-US" sz="2400" b="1" dirty="0">
                <a:solidFill>
                  <a:srgbClr val="77A9D2"/>
                </a:solidFill>
              </a:rPr>
              <a:t>]</a:t>
            </a:r>
            <a:r>
              <a:rPr lang="ru-RU" sz="2400" b="1" dirty="0">
                <a:solidFill>
                  <a:srgbClr val="77A9D2"/>
                </a:solidFill>
              </a:rPr>
              <a:t>, проверь себя </a:t>
            </a:r>
            <a:endParaRPr lang="ru-RU" sz="2400" b="1" dirty="0">
              <a:solidFill>
                <a:srgbClr val="77A9D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465FF82B-9FC9-4A13-AEB4-C55CE560C4D7}"/>
              </a:ext>
            </a:extLst>
          </p:cNvPr>
          <p:cNvSpPr/>
          <p:nvPr/>
        </p:nvSpPr>
        <p:spPr>
          <a:xfrm rot="5400000">
            <a:off x="11542482" y="2158982"/>
            <a:ext cx="330926" cy="27867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3C7E2AA-7B16-4A43-93B7-760A607F781A}"/>
              </a:ext>
            </a:extLst>
          </p:cNvPr>
          <p:cNvSpPr/>
          <p:nvPr/>
        </p:nvSpPr>
        <p:spPr>
          <a:xfrm>
            <a:off x="1415480" y="192583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43F2882-7584-4865-BC8D-7099087CC7E0}"/>
              </a:ext>
            </a:extLst>
          </p:cNvPr>
          <p:cNvSpPr/>
          <p:nvPr/>
        </p:nvSpPr>
        <p:spPr>
          <a:xfrm>
            <a:off x="2637148" y="192583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7E010A0-8A41-4444-B3B0-1386F5BA926C}"/>
              </a:ext>
            </a:extLst>
          </p:cNvPr>
          <p:cNvSpPr/>
          <p:nvPr/>
        </p:nvSpPr>
        <p:spPr>
          <a:xfrm>
            <a:off x="3941345" y="190581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396B850-736D-4F2B-AA5C-0FF461152BD3}"/>
              </a:ext>
            </a:extLst>
          </p:cNvPr>
          <p:cNvSpPr/>
          <p:nvPr/>
        </p:nvSpPr>
        <p:spPr>
          <a:xfrm>
            <a:off x="5854561" y="1937014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72D2075-E539-423A-A8C1-A4BC7578F64A}"/>
              </a:ext>
            </a:extLst>
          </p:cNvPr>
          <p:cNvSpPr/>
          <p:nvPr/>
        </p:nvSpPr>
        <p:spPr>
          <a:xfrm>
            <a:off x="2379137" y="422108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A629D5E-0E5D-4967-AFA1-8CFA2651F095}"/>
              </a:ext>
            </a:extLst>
          </p:cNvPr>
          <p:cNvSpPr/>
          <p:nvPr/>
        </p:nvSpPr>
        <p:spPr>
          <a:xfrm>
            <a:off x="4221704" y="422108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F223A60-5BF5-4BCD-AC6A-00A979F50D75}"/>
              </a:ext>
            </a:extLst>
          </p:cNvPr>
          <p:cNvSpPr/>
          <p:nvPr/>
        </p:nvSpPr>
        <p:spPr>
          <a:xfrm>
            <a:off x="5335360" y="422108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7ECEE2F-AED2-41AC-942C-DDAFC1A483C1}"/>
              </a:ext>
            </a:extLst>
          </p:cNvPr>
          <p:cNvSpPr/>
          <p:nvPr/>
        </p:nvSpPr>
        <p:spPr>
          <a:xfrm>
            <a:off x="1127448" y="6394167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50B8969-DEB1-4633-9735-E310CE11D8C8}"/>
              </a:ext>
            </a:extLst>
          </p:cNvPr>
          <p:cNvSpPr/>
          <p:nvPr/>
        </p:nvSpPr>
        <p:spPr>
          <a:xfrm>
            <a:off x="2927648" y="6394167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EA50333-88F5-499A-B916-06876827AB29}"/>
              </a:ext>
            </a:extLst>
          </p:cNvPr>
          <p:cNvSpPr/>
          <p:nvPr/>
        </p:nvSpPr>
        <p:spPr>
          <a:xfrm>
            <a:off x="3975200" y="6403822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277D734-0C61-4903-9A27-A4FBAC7CACA8}"/>
              </a:ext>
            </a:extLst>
          </p:cNvPr>
          <p:cNvSpPr/>
          <p:nvPr/>
        </p:nvSpPr>
        <p:spPr>
          <a:xfrm>
            <a:off x="5854561" y="6416040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394</Words>
  <Application>Microsoft Office PowerPoint</Application>
  <PresentationFormat>Широкоэкранный</PresentationFormat>
  <Paragraphs>44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Helvetica Neue</vt:lpstr>
      <vt:lpstr>inherit</vt:lpstr>
      <vt:lpstr>Segoe UI</vt:lpstr>
      <vt:lpstr>Segoe UI Light</vt:lpstr>
      <vt:lpstr>Times New Roman</vt:lpstr>
      <vt:lpstr>Дети-друзья 16 х 9</vt:lpstr>
      <vt:lpstr>Звук и буква К</vt:lpstr>
      <vt:lpstr>Подготовь для занятия: </vt:lpstr>
      <vt:lpstr>Презентация PowerPoint</vt:lpstr>
      <vt:lpstr>Назови первый звук в каждом слове. В каком слове звук мягкий [к’], а в каком твердый [к]? щелкни     и проверь себя</vt:lpstr>
      <vt:lpstr>Презентация PowerPoint</vt:lpstr>
      <vt:lpstr>Буква К обозначает два звука: согласный твердый [к], согласный мягкий [к‘]. На что она похожа и из скольких элементов состоит? Нарисуй свой вариант </vt:lpstr>
      <vt:lpstr>1. Напиши в тетрадке в крупную клетку букву, так как показано на картинке. 2. Вспомни, что мы пишем слева направо, повтори, где правая и левая рука. 3. Посмотри, какое расстояние между буквами, сколько клеточек буква в высоту и в ширину.</vt:lpstr>
      <vt:lpstr>Презентация PowerPoint</vt:lpstr>
      <vt:lpstr>Презентация PowerPoint</vt:lpstr>
      <vt:lpstr>Презентация PowerPoint</vt:lpstr>
      <vt:lpstr>Презентация PowerPoint</vt:lpstr>
      <vt:lpstr>Щелкай, называй картинку и ищи слово</vt:lpstr>
      <vt:lpstr>Презентация PowerPoint</vt:lpstr>
      <vt:lpstr>МОЛОДЕЦ! УМНИЦА!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К</dc:title>
  <dc:creator>Platon Bibik</dc:creator>
  <cp:lastModifiedBy>Platon Bibik</cp:lastModifiedBy>
  <cp:revision>3</cp:revision>
  <dcterms:created xsi:type="dcterms:W3CDTF">2020-04-20T13:39:32Z</dcterms:created>
  <dcterms:modified xsi:type="dcterms:W3CDTF">2020-04-20T13:50:22Z</dcterms:modified>
</cp:coreProperties>
</file>