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63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75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89234"/>
            <a:ext cx="9144000" cy="2466362"/>
          </a:xfrm>
        </p:spPr>
        <p:txBody>
          <a:bodyPr/>
          <a:lstStyle/>
          <a:p>
            <a:r>
              <a:rPr lang="ru-RU" b="1" u="sng" dirty="0"/>
              <a:t>Звук и буква Н</a:t>
            </a:r>
            <a:br>
              <a:rPr lang="en-US" b="1" dirty="0"/>
            </a:br>
            <a:r>
              <a:rPr lang="ru-RU" sz="5000" b="1" dirty="0"/>
              <a:t>занятие по учебному плану группы № 7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8387" y="4052192"/>
            <a:ext cx="5761973" cy="1655762"/>
          </a:xfrm>
        </p:spPr>
        <p:txBody>
          <a:bodyPr/>
          <a:lstStyle/>
          <a:p>
            <a:r>
              <a:rPr lang="ru-RU" dirty="0"/>
              <a:t>Подготовка к обучению грамоте</a:t>
            </a:r>
          </a:p>
          <a:p>
            <a:r>
              <a:rPr lang="ru-RU" dirty="0"/>
              <a:t>Учитель-логопед Бибик И.А.</a:t>
            </a:r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/>
              <a:t>Молодец!</a:t>
            </a:r>
          </a:p>
        </p:txBody>
      </p:sp>
      <p:pic>
        <p:nvPicPr>
          <p:cNvPr id="3" name="Picture 2" descr="Apple обновила самый главный смайлик в iOS 12.1">
            <a:extLst>
              <a:ext uri="{FF2B5EF4-FFF2-40B4-BE49-F238E27FC236}">
                <a16:creationId xmlns:a16="http://schemas.microsoft.com/office/drawing/2014/main" id="{0DFDC823-637E-4CCE-ABF0-17F614ED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85" y="309176"/>
            <a:ext cx="3912372" cy="26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23278" y="301710"/>
            <a:ext cx="5589090" cy="4555517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1. Назови букву (коротко).</a:t>
            </a:r>
            <a:br>
              <a:rPr lang="ru-RU" sz="32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2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2. Расскажи, какие органы артикуляции тебе помогли ее произнести? (язычок)</a:t>
            </a:r>
            <a:br>
              <a:rPr lang="ru-RU" sz="32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2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3. Подумай, какой это звук, гласный или согласный, если во рту есть преграда? (согласный)</a:t>
            </a:r>
            <a:b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1026" name="Picture 2" descr="Буква Н - распечатать в формате А4 - Скачать и распечатать на А4">
            <a:extLst>
              <a:ext uri="{FF2B5EF4-FFF2-40B4-BE49-F238E27FC236}">
                <a16:creationId xmlns:a16="http://schemas.microsoft.com/office/drawing/2014/main" id="{B9685549-FE0B-48FB-8E0D-0CD9204A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89" y="301710"/>
            <a:ext cx="3170918" cy="44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87547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65615" y="117445"/>
            <a:ext cx="7045354" cy="4743231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1. Ты помнишь, что согласные бывают твердые и мягкие. Произнеси твердо (н), а теперь мягко (</a:t>
            </a:r>
            <a:r>
              <a:rPr lang="ru-RU" sz="3200" dirty="0" err="1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нь</a:t>
            </a:r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  <a:b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2. Скажи, каким цветом мы обозначаем твердый звук? (правильно-синим, как твердый          )</a:t>
            </a:r>
            <a:b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b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мягкий звук? (правильно- зеленым, как мягкая          )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050" name="Picture 2" descr="ТАЕТ ЛЕД (Джюнара Нуриев) / Стихи.ру">
            <a:extLst>
              <a:ext uri="{FF2B5EF4-FFF2-40B4-BE49-F238E27FC236}">
                <a16:creationId xmlns:a16="http://schemas.microsoft.com/office/drawing/2014/main" id="{8A3AF4F5-8DEF-4051-8C84-3C20DD51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075" y="2720129"/>
            <a:ext cx="1073790" cy="6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85F6AF-1C42-44B3-8D09-CAB21B517949}"/>
              </a:ext>
            </a:extLst>
          </p:cNvPr>
          <p:cNvSpPr/>
          <p:nvPr/>
        </p:nvSpPr>
        <p:spPr>
          <a:xfrm>
            <a:off x="2771071" y="521754"/>
            <a:ext cx="9200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0" b="1" dirty="0">
                <a:ln w="9525" cap="flat" cmpd="sng" algn="ctr">
                  <a:solidFill>
                    <a:srgbClr val="385723"/>
                  </a:solidFill>
                  <a:prstDash val="solid"/>
                  <a:round/>
                </a:ln>
                <a:solidFill>
                  <a:srgbClr val="385723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sz="20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EADDA3-C01E-4FB3-ACFF-49032C78E560}"/>
              </a:ext>
            </a:extLst>
          </p:cNvPr>
          <p:cNvSpPr/>
          <p:nvPr/>
        </p:nvSpPr>
        <p:spPr>
          <a:xfrm>
            <a:off x="732545" y="1058650"/>
            <a:ext cx="18020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sz="20000" dirty="0"/>
          </a:p>
        </p:txBody>
      </p:sp>
      <p:pic>
        <p:nvPicPr>
          <p:cNvPr id="7" name="Рисунок 6" descr="обои трава | Сазанский монастырь">
            <a:extLst>
              <a:ext uri="{FF2B5EF4-FFF2-40B4-BE49-F238E27FC236}">
                <a16:creationId xmlns:a16="http://schemas.microsoft.com/office/drawing/2014/main" id="{09DB5678-08B4-4768-BB83-4BC3496163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03" y="4111303"/>
            <a:ext cx="935003" cy="540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544086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06437" y="240001"/>
            <a:ext cx="3459497" cy="4491390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1. Назови картинки, которые начинаются с твердого звука</a:t>
            </a:r>
            <a:r>
              <a:rPr lang="en-US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[</a:t>
            </a:r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Н</a:t>
            </a:r>
            <a:r>
              <a:rPr lang="en-US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  <a:b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200" dirty="0">
                <a:solidFill>
                  <a:srgbClr val="77A9D2"/>
                </a:solidFill>
              </a:rPr>
              <a:t>2. А теперь картинки, которые начинаются с мягкого звука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’]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76" name="Picture 4" descr="Как нарисовать носорога в 3D карандашом поэтапно?">
            <a:extLst>
              <a:ext uri="{FF2B5EF4-FFF2-40B4-BE49-F238E27FC236}">
                <a16:creationId xmlns:a16="http://schemas.microsoft.com/office/drawing/2014/main" id="{571EE06E-A81E-49FF-B394-B03AC074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6" y="240001"/>
            <a:ext cx="2382910" cy="19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. Как выбрать нитки для вязания. - Страна Мам">
            <a:extLst>
              <a:ext uri="{FF2B5EF4-FFF2-40B4-BE49-F238E27FC236}">
                <a16:creationId xmlns:a16="http://schemas.microsoft.com/office/drawing/2014/main" id="{1365D59D-CD3F-45CF-A47E-BAC569CF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14" y="240001"/>
            <a:ext cx="2257795" cy="21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ожницы картинка для детей - Поиск в Google | Ножницы, Картинки">
            <a:extLst>
              <a:ext uri="{FF2B5EF4-FFF2-40B4-BE49-F238E27FC236}">
                <a16:creationId xmlns:a16="http://schemas.microsoft.com/office/drawing/2014/main" id="{7F9FAEA3-7C51-4A0E-BC3D-958362983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9"/>
          <a:stretch/>
        </p:blipFill>
        <p:spPr bwMode="auto">
          <a:xfrm>
            <a:off x="631533" y="3744890"/>
            <a:ext cx="2305050" cy="17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носки картинка для детей - Поиск в Google | Носки, Дети">
            <a:extLst>
              <a:ext uri="{FF2B5EF4-FFF2-40B4-BE49-F238E27FC236}">
                <a16:creationId xmlns:a16="http://schemas.microsoft.com/office/drawing/2014/main" id="{727D8E55-8E14-4A0D-8A29-C0ACF6E4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65" y="35429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Уроки рисования">
            <a:extLst>
              <a:ext uri="{FF2B5EF4-FFF2-40B4-BE49-F238E27FC236}">
                <a16:creationId xmlns:a16="http://schemas.microsoft.com/office/drawing/2014/main" id="{2BB1E7DD-F2A7-4F62-AF42-8CF195B8C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53" y="1886124"/>
            <a:ext cx="1961640" cy="21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72828"/>
      </p:ext>
    </p:extLst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382312" y="298067"/>
            <a:ext cx="4541860" cy="5541224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</a:rPr>
              <a:t>Назови картинку, послушай и скажи, где стоит в слове твердый звук </a:t>
            </a:r>
            <a:r>
              <a:rPr lang="en-US" sz="3200" dirty="0">
                <a:solidFill>
                  <a:srgbClr val="77A9D2"/>
                </a:solidFill>
              </a:rPr>
              <a:t>[</a:t>
            </a:r>
            <a:r>
              <a:rPr lang="ru-RU" sz="3200" dirty="0">
                <a:solidFill>
                  <a:srgbClr val="77A9D2"/>
                </a:solidFill>
              </a:rPr>
              <a:t>Н</a:t>
            </a:r>
            <a:r>
              <a:rPr lang="en-US" sz="3200" dirty="0">
                <a:solidFill>
                  <a:srgbClr val="77A9D2"/>
                </a:solidFill>
              </a:rPr>
              <a:t>]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dirty="0">
                <a:solidFill>
                  <a:srgbClr val="77A9D2"/>
                </a:solidFill>
              </a:rPr>
              <a:t>Напоминаю, что слово мы обозначаем                , звук- .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b="1" dirty="0">
                <a:solidFill>
                  <a:srgbClr val="77A9D2"/>
                </a:solidFill>
              </a:rPr>
              <a:t>В начале, в середине или в конце?</a:t>
            </a:r>
            <a:br>
              <a:rPr lang="ru-RU" sz="3200" b="1" dirty="0">
                <a:solidFill>
                  <a:srgbClr val="77A9D2"/>
                </a:solidFill>
              </a:rPr>
            </a:br>
            <a:r>
              <a:rPr lang="ru-RU" sz="3200" b="1" dirty="0">
                <a:solidFill>
                  <a:srgbClr val="77A9D2"/>
                </a:solidFill>
              </a:rPr>
              <a:t>Какая картинка нам не подошла?</a:t>
            </a:r>
            <a:br>
              <a:rPr lang="ru-RU" sz="3200" b="1" dirty="0">
                <a:solidFill>
                  <a:srgbClr val="77A9D2"/>
                </a:solidFill>
              </a:rPr>
            </a:br>
            <a:r>
              <a:rPr lang="ru-RU" sz="3200" b="1" dirty="0">
                <a:solidFill>
                  <a:srgbClr val="77A9D2"/>
                </a:solidFill>
              </a:rPr>
              <a:t>Какая картинка подходит к 2 схемам?</a:t>
            </a:r>
            <a:endParaRPr lang="ru-RU" sz="3200" b="1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F5132E2-16E3-443C-9C2B-7A0E5C166F9B}"/>
              </a:ext>
            </a:extLst>
          </p:cNvPr>
          <p:cNvSpPr/>
          <p:nvPr/>
        </p:nvSpPr>
        <p:spPr>
          <a:xfrm>
            <a:off x="8337500" y="2909288"/>
            <a:ext cx="318781" cy="318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E444E3-52FA-4A58-B996-A61F77CC11F2}"/>
              </a:ext>
            </a:extLst>
          </p:cNvPr>
          <p:cNvSpPr/>
          <p:nvPr/>
        </p:nvSpPr>
        <p:spPr>
          <a:xfrm>
            <a:off x="9533110" y="2528089"/>
            <a:ext cx="1131422" cy="360290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1EF4D8-7CDE-4C26-A4D5-356B4FA2B902}"/>
              </a:ext>
            </a:extLst>
          </p:cNvPr>
          <p:cNvSpPr/>
          <p:nvPr/>
        </p:nvSpPr>
        <p:spPr>
          <a:xfrm>
            <a:off x="4691936" y="4545402"/>
            <a:ext cx="1623405" cy="47497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1D4F8E-E3EB-4401-9625-A9A208F22D42}"/>
              </a:ext>
            </a:extLst>
          </p:cNvPr>
          <p:cNvSpPr/>
          <p:nvPr/>
        </p:nvSpPr>
        <p:spPr>
          <a:xfrm>
            <a:off x="2495419" y="4545402"/>
            <a:ext cx="1514374" cy="475933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D30131-96B1-465B-B1B7-64ED0EBB2843}"/>
              </a:ext>
            </a:extLst>
          </p:cNvPr>
          <p:cNvSpPr/>
          <p:nvPr/>
        </p:nvSpPr>
        <p:spPr>
          <a:xfrm>
            <a:off x="382792" y="4546363"/>
            <a:ext cx="1514374" cy="47401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C2F4C69-F8EE-4174-8C01-354547818FB4}"/>
              </a:ext>
            </a:extLst>
          </p:cNvPr>
          <p:cNvSpPr/>
          <p:nvPr/>
        </p:nvSpPr>
        <p:spPr>
          <a:xfrm>
            <a:off x="5934638" y="4623497"/>
            <a:ext cx="318781" cy="318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F81FC21-5E0B-4F8D-A0D9-D0BC694EEEEF}"/>
              </a:ext>
            </a:extLst>
          </p:cNvPr>
          <p:cNvSpPr/>
          <p:nvPr/>
        </p:nvSpPr>
        <p:spPr>
          <a:xfrm>
            <a:off x="3075402" y="4659123"/>
            <a:ext cx="318781" cy="318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4140E43-734A-4D0A-B3F4-3747FB8A8439}"/>
              </a:ext>
            </a:extLst>
          </p:cNvPr>
          <p:cNvSpPr/>
          <p:nvPr/>
        </p:nvSpPr>
        <p:spPr>
          <a:xfrm>
            <a:off x="490378" y="4620740"/>
            <a:ext cx="318781" cy="318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и zitronensaft, Стоковые Фотографии и Роялти-Фри ...">
            <a:extLst>
              <a:ext uri="{FF2B5EF4-FFF2-40B4-BE49-F238E27FC236}">
                <a16:creationId xmlns:a16="http://schemas.microsoft.com/office/drawing/2014/main" id="{A86BEA97-DD4C-4A7B-8110-CF3A558C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8" y="298067"/>
            <a:ext cx="1748584" cy="166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ᐈ Диван рисунок рисунки, вектор диван | скачать на Depositphotos®">
            <a:extLst>
              <a:ext uri="{FF2B5EF4-FFF2-40B4-BE49-F238E27FC236}">
                <a16:creationId xmlns:a16="http://schemas.microsoft.com/office/drawing/2014/main" id="{4FDB8EB0-E9A0-4705-A25D-86F540B4C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67" y="2137157"/>
            <a:ext cx="2194245" cy="13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Скрипичный ключ как писать ноты">
            <a:extLst>
              <a:ext uri="{FF2B5EF4-FFF2-40B4-BE49-F238E27FC236}">
                <a16:creationId xmlns:a16="http://schemas.microsoft.com/office/drawing/2014/main" id="{64BF505B-CD5D-41B5-B932-C140C2AE16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7" y="190110"/>
            <a:ext cx="1533525" cy="188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малина картинки, Фотографии и изображения - 123RF">
            <a:extLst>
              <a:ext uri="{FF2B5EF4-FFF2-40B4-BE49-F238E27FC236}">
                <a16:creationId xmlns:a16="http://schemas.microsoft.com/office/drawing/2014/main" id="{CD5FAD39-38EC-46B1-87CD-5E73168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7" y="2528089"/>
            <a:ext cx="1955771" cy="16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арашют иллюстрация штока. иллюстрации насчитывающей пилот - 11179604">
            <a:extLst>
              <a:ext uri="{FF2B5EF4-FFF2-40B4-BE49-F238E27FC236}">
                <a16:creationId xmlns:a16="http://schemas.microsoft.com/office/drawing/2014/main" id="{E8CC149F-3400-4705-9E29-B4F4509C2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6426" r="13182" b="20000"/>
          <a:stretch/>
        </p:blipFill>
        <p:spPr bwMode="auto">
          <a:xfrm>
            <a:off x="2862521" y="183079"/>
            <a:ext cx="1820411" cy="17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Стоковые векторные изображения Фонтан | Depositphotos®">
            <a:extLst>
              <a:ext uri="{FF2B5EF4-FFF2-40B4-BE49-F238E27FC236}">
                <a16:creationId xmlns:a16="http://schemas.microsoft.com/office/drawing/2014/main" id="{FC7843E8-1C43-4A52-8453-6C80ED4D5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67" y="22395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5271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622707" y="190029"/>
            <a:ext cx="3332859" cy="56492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1.Рассмотри букву Н. </a:t>
            </a:r>
            <a:r>
              <a:rPr lang="ru-RU" sz="3200" dirty="0">
                <a:solidFill>
                  <a:srgbClr val="77A9D2"/>
                </a:solidFill>
              </a:rPr>
              <a:t>Из скольких элементов она состоит?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dirty="0">
                <a:solidFill>
                  <a:srgbClr val="77A9D2"/>
                </a:solidFill>
              </a:rPr>
              <a:t>2.Выложи ее из карандашей.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dirty="0">
                <a:solidFill>
                  <a:srgbClr val="77A9D2"/>
                </a:solidFill>
              </a:rPr>
              <a:t>А теперь из мелких кусочков бумаги.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dirty="0">
                <a:solidFill>
                  <a:srgbClr val="77A9D2"/>
                </a:solidFill>
              </a:rPr>
              <a:t>3. На что похожа буква Н?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dirty="0">
                <a:solidFill>
                  <a:srgbClr val="77A9D2"/>
                </a:solidFill>
              </a:rPr>
              <a:t>Нарисуй свой вариант.</a:t>
            </a:r>
            <a:br>
              <a:rPr lang="ru-RU" sz="3200" dirty="0">
                <a:solidFill>
                  <a:srgbClr val="77A9D2"/>
                </a:solidFill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5122" name="Picture 2" descr="Буква Н - распечатать на А4 листе - Скачать и распечатать на А4">
            <a:extLst>
              <a:ext uri="{FF2B5EF4-FFF2-40B4-BE49-F238E27FC236}">
                <a16:creationId xmlns:a16="http://schemas.microsoft.com/office/drawing/2014/main" id="{7E59C377-A3DD-4399-B933-C63F90750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t="20311" r="13215" b="22742"/>
          <a:stretch/>
        </p:blipFill>
        <p:spPr bwMode="auto">
          <a:xfrm>
            <a:off x="153825" y="102549"/>
            <a:ext cx="3153398" cy="39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оект &quot;Буква Н&quot; для 1 класса">
            <a:extLst>
              <a:ext uri="{FF2B5EF4-FFF2-40B4-BE49-F238E27FC236}">
                <a16:creationId xmlns:a16="http://schemas.microsoft.com/office/drawing/2014/main" id="{A77E976C-0C17-43E6-9E0C-D0FE7C91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10" y="211419"/>
            <a:ext cx="2394937" cy="18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 что похожа буква Н?">
            <a:extLst>
              <a:ext uri="{FF2B5EF4-FFF2-40B4-BE49-F238E27FC236}">
                <a16:creationId xmlns:a16="http://schemas.microsoft.com/office/drawing/2014/main" id="{28B87175-E404-4855-A15C-8EEF1758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10" y="1960103"/>
            <a:ext cx="1590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На что похожа буква Н | Обучение, Алфавит, Учебник">
            <a:extLst>
              <a:ext uri="{FF2B5EF4-FFF2-40B4-BE49-F238E27FC236}">
                <a16:creationId xmlns:a16="http://schemas.microsoft.com/office/drawing/2014/main" id="{450BFA66-6D0F-4902-8C2B-7D3FE6613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4" t="32957" b="6994"/>
          <a:stretch/>
        </p:blipFill>
        <p:spPr bwMode="auto">
          <a:xfrm>
            <a:off x="5941130" y="2524126"/>
            <a:ext cx="2368252" cy="20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13490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63156" y="261879"/>
            <a:ext cx="3518220" cy="6038254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1. Напиши на листе бумаги а потом в тетрадке в крупную клетку букву, так как показано на картинке.</a:t>
            </a:r>
            <a:br>
              <a:rPr lang="ru-RU" sz="24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4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2. Вспомни, что мы пишем слева направо, повтор</a:t>
            </a:r>
            <a:r>
              <a:rPr lang="ru-RU" sz="2400" dirty="0">
                <a:solidFill>
                  <a:srgbClr val="77A9D2"/>
                </a:solidFill>
              </a:rPr>
              <a:t>и,</a:t>
            </a:r>
            <a:r>
              <a:rPr lang="ru-RU" sz="24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400" dirty="0">
                <a:solidFill>
                  <a:srgbClr val="77A9D2"/>
                </a:solidFill>
              </a:rPr>
              <a:t>г</a:t>
            </a:r>
            <a:r>
              <a:rPr lang="ru-RU" sz="24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де правая и левая рука.</a:t>
            </a:r>
            <a:br>
              <a:rPr lang="ru-RU" sz="24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4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3. Посмотри, какое расстояние между буквами, сколько клеточек буква в высоту и в ширину.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4" name="Рисунок 3" descr="печатная буква Н">
            <a:extLst>
              <a:ext uri="{FF2B5EF4-FFF2-40B4-BE49-F238E27FC236}">
                <a16:creationId xmlns:a16="http://schemas.microsoft.com/office/drawing/2014/main" id="{EA1EC458-9D47-483B-B152-6D22B0A8E08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25625" r="70975" b="55098"/>
          <a:stretch/>
        </p:blipFill>
        <p:spPr bwMode="auto">
          <a:xfrm>
            <a:off x="595619" y="0"/>
            <a:ext cx="3120704" cy="3271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Печатные буквы (Бураков) Бураков. Купить Печатные буквы в интернет ...">
            <a:extLst>
              <a:ext uri="{FF2B5EF4-FFF2-40B4-BE49-F238E27FC236}">
                <a16:creationId xmlns:a16="http://schemas.microsoft.com/office/drawing/2014/main" id="{209FEC23-71B6-441E-93D9-71689B61E75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79500" r="63500" b="7500"/>
          <a:stretch/>
        </p:blipFill>
        <p:spPr bwMode="auto">
          <a:xfrm>
            <a:off x="4093829" y="1149292"/>
            <a:ext cx="3313650" cy="2651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893213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01761" y="227306"/>
            <a:ext cx="4078061" cy="6278337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</a:rPr>
              <a:t>1. Вспомни буквы, которые мы уже изучили.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dirty="0">
                <a:solidFill>
                  <a:srgbClr val="77A9D2"/>
                </a:solidFill>
              </a:rPr>
              <a:t>2.Называй их вразнобой.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dirty="0">
                <a:solidFill>
                  <a:srgbClr val="77A9D2"/>
                </a:solidFill>
              </a:rPr>
              <a:t>3. А теперь покажи букву, которую тебе назовет мама или папа.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dirty="0">
                <a:solidFill>
                  <a:srgbClr val="77A9D2"/>
                </a:solidFill>
              </a:rPr>
              <a:t>4. Назови гласные. Чем они отличаются от согласных.</a:t>
            </a:r>
            <a:br>
              <a:rPr lang="ru-RU" sz="3200" dirty="0">
                <a:solidFill>
                  <a:srgbClr val="77A9D2"/>
                </a:solidFill>
              </a:rPr>
            </a:br>
            <a:r>
              <a:rPr lang="ru-RU" sz="3200" dirty="0">
                <a:solidFill>
                  <a:srgbClr val="77A9D2"/>
                </a:solidFill>
              </a:rPr>
              <a:t>5. Придумай слова на эти буквы</a:t>
            </a:r>
            <a:br>
              <a:rPr lang="ru-RU" sz="3200" dirty="0">
                <a:solidFill>
                  <a:srgbClr val="77A9D2"/>
                </a:solidFill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28A9E1-6B29-4517-8DCE-943659A96BE3}"/>
              </a:ext>
            </a:extLst>
          </p:cNvPr>
          <p:cNvSpPr/>
          <p:nvPr/>
        </p:nvSpPr>
        <p:spPr>
          <a:xfrm>
            <a:off x="602825" y="2986002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CC89CE-AF8D-47B5-8C31-4FA3DAC1E745}"/>
              </a:ext>
            </a:extLst>
          </p:cNvPr>
          <p:cNvSpPr/>
          <p:nvPr/>
        </p:nvSpPr>
        <p:spPr>
          <a:xfrm>
            <a:off x="848361" y="694346"/>
            <a:ext cx="1125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96B1DE-69A1-4C38-92D3-5EB6D32925CB}"/>
              </a:ext>
            </a:extLst>
          </p:cNvPr>
          <p:cNvSpPr/>
          <p:nvPr/>
        </p:nvSpPr>
        <p:spPr>
          <a:xfrm>
            <a:off x="2409902" y="2065192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EEE8D5-01D7-48E5-A225-D466C822D3AE}"/>
              </a:ext>
            </a:extLst>
          </p:cNvPr>
          <p:cNvSpPr/>
          <p:nvPr/>
        </p:nvSpPr>
        <p:spPr>
          <a:xfrm>
            <a:off x="2799076" y="273465"/>
            <a:ext cx="8579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1BECF1-7B1C-495C-A8B0-146664A3539A}"/>
              </a:ext>
            </a:extLst>
          </p:cNvPr>
          <p:cNvSpPr/>
          <p:nvPr/>
        </p:nvSpPr>
        <p:spPr>
          <a:xfrm>
            <a:off x="5513980" y="2644170"/>
            <a:ext cx="877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E157F0-0813-4C5A-8196-0B899D2AB939}"/>
              </a:ext>
            </a:extLst>
          </p:cNvPr>
          <p:cNvSpPr/>
          <p:nvPr/>
        </p:nvSpPr>
        <p:spPr>
          <a:xfrm>
            <a:off x="4338717" y="1280362"/>
            <a:ext cx="9605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5CBD47-6DF2-4FED-B568-14E0A660F7F6}"/>
              </a:ext>
            </a:extLst>
          </p:cNvPr>
          <p:cNvSpPr/>
          <p:nvPr/>
        </p:nvSpPr>
        <p:spPr>
          <a:xfrm>
            <a:off x="3817698" y="3472583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579877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699383" y="172233"/>
            <a:ext cx="3425942" cy="2000516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ru-RU" sz="3200" dirty="0">
                <a:solidFill>
                  <a:srgbClr val="77A9D2"/>
                </a:solidFill>
              </a:rPr>
              <a:t>Ч</a:t>
            </a:r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итай слоги с изученными буквами.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CF4472-02AC-4062-B3D3-775AFA3BD4A2}"/>
              </a:ext>
            </a:extLst>
          </p:cNvPr>
          <p:cNvSpPr/>
          <p:nvPr/>
        </p:nvSpPr>
        <p:spPr>
          <a:xfrm>
            <a:off x="1163087" y="1234819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00DC37-5812-4598-9CCE-5AD6051AA997}"/>
              </a:ext>
            </a:extLst>
          </p:cNvPr>
          <p:cNvSpPr/>
          <p:nvPr/>
        </p:nvSpPr>
        <p:spPr>
          <a:xfrm>
            <a:off x="233024" y="-91560"/>
            <a:ext cx="930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99F6FF-F6E6-4FAC-AF66-D8CFC09C7312}"/>
              </a:ext>
            </a:extLst>
          </p:cNvPr>
          <p:cNvSpPr/>
          <p:nvPr/>
        </p:nvSpPr>
        <p:spPr>
          <a:xfrm>
            <a:off x="126981" y="1234819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986F25-68A9-4C04-B669-2349CC207FCC}"/>
              </a:ext>
            </a:extLst>
          </p:cNvPr>
          <p:cNvSpPr/>
          <p:nvPr/>
        </p:nvSpPr>
        <p:spPr>
          <a:xfrm>
            <a:off x="4542295" y="1179831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EFA024-9574-4C71-A9FE-51DB5F476B17}"/>
              </a:ext>
            </a:extLst>
          </p:cNvPr>
          <p:cNvSpPr/>
          <p:nvPr/>
        </p:nvSpPr>
        <p:spPr>
          <a:xfrm>
            <a:off x="4547139" y="-105348"/>
            <a:ext cx="930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15D92B-76E0-441D-81B6-E9941138AC2E}"/>
              </a:ext>
            </a:extLst>
          </p:cNvPr>
          <p:cNvSpPr/>
          <p:nvPr/>
        </p:nvSpPr>
        <p:spPr>
          <a:xfrm>
            <a:off x="4676999" y="2367419"/>
            <a:ext cx="8579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FF4F005-BEFC-476D-8568-244B804313A3}"/>
              </a:ext>
            </a:extLst>
          </p:cNvPr>
          <p:cNvSpPr/>
          <p:nvPr/>
        </p:nvSpPr>
        <p:spPr>
          <a:xfrm>
            <a:off x="208499" y="2395031"/>
            <a:ext cx="8579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D4A5249-BD18-4A87-B871-44AA858C8362}"/>
              </a:ext>
            </a:extLst>
          </p:cNvPr>
          <p:cNvSpPr/>
          <p:nvPr/>
        </p:nvSpPr>
        <p:spPr>
          <a:xfrm>
            <a:off x="6580348" y="2604781"/>
            <a:ext cx="877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41CD1BB-1835-4841-982A-053E8B942C20}"/>
              </a:ext>
            </a:extLst>
          </p:cNvPr>
          <p:cNvSpPr/>
          <p:nvPr/>
        </p:nvSpPr>
        <p:spPr>
          <a:xfrm>
            <a:off x="1143606" y="-91560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8094FF6-DED6-4639-93CE-2A5B5FBB1CD7}"/>
              </a:ext>
            </a:extLst>
          </p:cNvPr>
          <p:cNvSpPr/>
          <p:nvPr/>
        </p:nvSpPr>
        <p:spPr>
          <a:xfrm>
            <a:off x="8240965" y="2604781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E9EC6F-D968-425A-86A7-18F8E4D3B5BF}"/>
              </a:ext>
            </a:extLst>
          </p:cNvPr>
          <p:cNvSpPr/>
          <p:nvPr/>
        </p:nvSpPr>
        <p:spPr>
          <a:xfrm>
            <a:off x="3659576" y="3443221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46488C-FA7F-494A-B9E3-F40DED84D099}"/>
              </a:ext>
            </a:extLst>
          </p:cNvPr>
          <p:cNvSpPr/>
          <p:nvPr/>
        </p:nvSpPr>
        <p:spPr>
          <a:xfrm>
            <a:off x="3675606" y="2361947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86A66DF-76EF-40D3-8020-EA0E2FB4DA63}"/>
              </a:ext>
            </a:extLst>
          </p:cNvPr>
          <p:cNvSpPr/>
          <p:nvPr/>
        </p:nvSpPr>
        <p:spPr>
          <a:xfrm>
            <a:off x="3609129" y="1142540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8B39A6-5903-4124-B66C-A7B7498FB6E1}"/>
              </a:ext>
            </a:extLst>
          </p:cNvPr>
          <p:cNvSpPr/>
          <p:nvPr/>
        </p:nvSpPr>
        <p:spPr>
          <a:xfrm>
            <a:off x="3593099" y="-91560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A257CD0-58AD-495D-A46D-741250CF09BF}"/>
              </a:ext>
            </a:extLst>
          </p:cNvPr>
          <p:cNvSpPr/>
          <p:nvPr/>
        </p:nvSpPr>
        <p:spPr>
          <a:xfrm>
            <a:off x="1114449" y="3559463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68BF7F9-C69C-461F-8AF8-C7A6CD43E1BF}"/>
              </a:ext>
            </a:extLst>
          </p:cNvPr>
          <p:cNvSpPr/>
          <p:nvPr/>
        </p:nvSpPr>
        <p:spPr>
          <a:xfrm>
            <a:off x="1130479" y="2395031"/>
            <a:ext cx="962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258BF3-20DD-47F3-8658-604D2F1FB3AB}"/>
              </a:ext>
            </a:extLst>
          </p:cNvPr>
          <p:cNvSpPr/>
          <p:nvPr/>
        </p:nvSpPr>
        <p:spPr>
          <a:xfrm>
            <a:off x="4518284" y="3443221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0F04D60-CA4C-493D-89A9-9E59939D5665}"/>
              </a:ext>
            </a:extLst>
          </p:cNvPr>
          <p:cNvSpPr/>
          <p:nvPr/>
        </p:nvSpPr>
        <p:spPr>
          <a:xfrm>
            <a:off x="163065" y="3549398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98D54A8-13AB-4D71-8535-D5CFB8F4E1BC}"/>
              </a:ext>
            </a:extLst>
          </p:cNvPr>
          <p:cNvSpPr/>
          <p:nvPr/>
        </p:nvSpPr>
        <p:spPr>
          <a:xfrm>
            <a:off x="3960860" y="4739345"/>
            <a:ext cx="359554" cy="38977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A4DD01C-4745-445E-BC66-3346E2FF9757}"/>
              </a:ext>
            </a:extLst>
          </p:cNvPr>
          <p:cNvSpPr/>
          <p:nvPr/>
        </p:nvSpPr>
        <p:spPr>
          <a:xfrm>
            <a:off x="7390864" y="2604781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5368B57-94C2-4C4A-9A11-46C2E3D58928}"/>
              </a:ext>
            </a:extLst>
          </p:cNvPr>
          <p:cNvSpPr/>
          <p:nvPr/>
        </p:nvSpPr>
        <p:spPr>
          <a:xfrm>
            <a:off x="9052340" y="2644170"/>
            <a:ext cx="1016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51DE0D3-7BC3-4A68-8CE6-9552C3ACA8E1}"/>
              </a:ext>
            </a:extLst>
          </p:cNvPr>
          <p:cNvSpPr/>
          <p:nvPr/>
        </p:nvSpPr>
        <p:spPr>
          <a:xfrm>
            <a:off x="6850537" y="3897566"/>
            <a:ext cx="359554" cy="38977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4409926C-436F-4F00-A8E3-CC7495CA3D05}"/>
              </a:ext>
            </a:extLst>
          </p:cNvPr>
          <p:cNvSpPr/>
          <p:nvPr/>
        </p:nvSpPr>
        <p:spPr>
          <a:xfrm>
            <a:off x="8575299" y="3820291"/>
            <a:ext cx="359554" cy="38977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Арка 25">
            <a:extLst>
              <a:ext uri="{FF2B5EF4-FFF2-40B4-BE49-F238E27FC236}">
                <a16:creationId xmlns:a16="http://schemas.microsoft.com/office/drawing/2014/main" id="{C59801C0-B7A8-4458-BE89-9C27B2B2998D}"/>
              </a:ext>
            </a:extLst>
          </p:cNvPr>
          <p:cNvSpPr/>
          <p:nvPr/>
        </p:nvSpPr>
        <p:spPr>
          <a:xfrm rot="10800000">
            <a:off x="4130121" y="4532710"/>
            <a:ext cx="878969" cy="302004"/>
          </a:xfrm>
          <a:prstGeom prst="blockArc">
            <a:avLst>
              <a:gd name="adj1" fmla="val 10633787"/>
              <a:gd name="adj2" fmla="val 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Арка 29">
            <a:extLst>
              <a:ext uri="{FF2B5EF4-FFF2-40B4-BE49-F238E27FC236}">
                <a16:creationId xmlns:a16="http://schemas.microsoft.com/office/drawing/2014/main" id="{B275FBF9-AC59-4DA1-8A9B-D545CC2D1443}"/>
              </a:ext>
            </a:extLst>
          </p:cNvPr>
          <p:cNvSpPr/>
          <p:nvPr/>
        </p:nvSpPr>
        <p:spPr>
          <a:xfrm rot="10800000">
            <a:off x="4182214" y="3411632"/>
            <a:ext cx="878969" cy="302004"/>
          </a:xfrm>
          <a:prstGeom prst="blockArc">
            <a:avLst>
              <a:gd name="adj1" fmla="val 10633787"/>
              <a:gd name="adj2" fmla="val 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Арка 30">
            <a:extLst>
              <a:ext uri="{FF2B5EF4-FFF2-40B4-BE49-F238E27FC236}">
                <a16:creationId xmlns:a16="http://schemas.microsoft.com/office/drawing/2014/main" id="{D54E8FEC-3683-46B6-8BEF-2C966CCED559}"/>
              </a:ext>
            </a:extLst>
          </p:cNvPr>
          <p:cNvSpPr/>
          <p:nvPr/>
        </p:nvSpPr>
        <p:spPr>
          <a:xfrm rot="10800000">
            <a:off x="4204304" y="2253646"/>
            <a:ext cx="878969" cy="302004"/>
          </a:xfrm>
          <a:prstGeom prst="blockArc">
            <a:avLst>
              <a:gd name="adj1" fmla="val 10633787"/>
              <a:gd name="adj2" fmla="val 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Арка 31">
            <a:extLst>
              <a:ext uri="{FF2B5EF4-FFF2-40B4-BE49-F238E27FC236}">
                <a16:creationId xmlns:a16="http://schemas.microsoft.com/office/drawing/2014/main" id="{08FCF20E-97B7-4A8E-B24C-990F4A5D0F87}"/>
              </a:ext>
            </a:extLst>
          </p:cNvPr>
          <p:cNvSpPr/>
          <p:nvPr/>
        </p:nvSpPr>
        <p:spPr>
          <a:xfrm rot="10800000">
            <a:off x="4123753" y="998648"/>
            <a:ext cx="878969" cy="302004"/>
          </a:xfrm>
          <a:prstGeom prst="blockArc">
            <a:avLst>
              <a:gd name="adj1" fmla="val 10633787"/>
              <a:gd name="adj2" fmla="val 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>
            <a:extLst>
              <a:ext uri="{FF2B5EF4-FFF2-40B4-BE49-F238E27FC236}">
                <a16:creationId xmlns:a16="http://schemas.microsoft.com/office/drawing/2014/main" id="{0587A2D3-F176-4C98-B774-7FAFB9EFCC38}"/>
              </a:ext>
            </a:extLst>
          </p:cNvPr>
          <p:cNvSpPr/>
          <p:nvPr/>
        </p:nvSpPr>
        <p:spPr>
          <a:xfrm rot="10800000">
            <a:off x="7058767" y="3669289"/>
            <a:ext cx="878969" cy="302004"/>
          </a:xfrm>
          <a:prstGeom prst="blockArc">
            <a:avLst>
              <a:gd name="adj1" fmla="val 10633787"/>
              <a:gd name="adj2" fmla="val 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Арка 33">
            <a:extLst>
              <a:ext uri="{FF2B5EF4-FFF2-40B4-BE49-F238E27FC236}">
                <a16:creationId xmlns:a16="http://schemas.microsoft.com/office/drawing/2014/main" id="{4DA5DC55-10F1-4C11-B521-36258952BC01}"/>
              </a:ext>
            </a:extLst>
          </p:cNvPr>
          <p:cNvSpPr/>
          <p:nvPr/>
        </p:nvSpPr>
        <p:spPr>
          <a:xfrm rot="10800000">
            <a:off x="8736152" y="3713176"/>
            <a:ext cx="878969" cy="302004"/>
          </a:xfrm>
          <a:prstGeom prst="blockArc">
            <a:avLst>
              <a:gd name="adj1" fmla="val 10633787"/>
              <a:gd name="adj2" fmla="val 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A516E77-E17E-4BBF-A5AE-742079B06034}"/>
              </a:ext>
            </a:extLst>
          </p:cNvPr>
          <p:cNvSpPr/>
          <p:nvPr/>
        </p:nvSpPr>
        <p:spPr>
          <a:xfrm>
            <a:off x="635292" y="1172490"/>
            <a:ext cx="115805" cy="128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1D077137-ED9A-4F57-AA9A-862CB9A2D1AD}"/>
              </a:ext>
            </a:extLst>
          </p:cNvPr>
          <p:cNvSpPr/>
          <p:nvPr/>
        </p:nvSpPr>
        <p:spPr>
          <a:xfrm>
            <a:off x="1534543" y="4831113"/>
            <a:ext cx="115805" cy="128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3FF6DAE3-6C53-4771-B4A0-FA0BC8DDA3D4}"/>
              </a:ext>
            </a:extLst>
          </p:cNvPr>
          <p:cNvSpPr/>
          <p:nvPr/>
        </p:nvSpPr>
        <p:spPr>
          <a:xfrm>
            <a:off x="569290" y="3692130"/>
            <a:ext cx="115805" cy="128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1E928FA-6CB4-4E1F-804C-927422F519F8}"/>
              </a:ext>
            </a:extLst>
          </p:cNvPr>
          <p:cNvSpPr/>
          <p:nvPr/>
        </p:nvSpPr>
        <p:spPr>
          <a:xfrm>
            <a:off x="605993" y="4846497"/>
            <a:ext cx="115805" cy="128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1B9CA13-0B5E-4C69-A16A-16F1579FC0DD}"/>
              </a:ext>
            </a:extLst>
          </p:cNvPr>
          <p:cNvSpPr/>
          <p:nvPr/>
        </p:nvSpPr>
        <p:spPr>
          <a:xfrm>
            <a:off x="1397292" y="1934490"/>
            <a:ext cx="115805" cy="128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5C7153D-C1CF-429B-A9D4-689C952DCEA8}"/>
              </a:ext>
            </a:extLst>
          </p:cNvPr>
          <p:cNvSpPr/>
          <p:nvPr/>
        </p:nvSpPr>
        <p:spPr>
          <a:xfrm>
            <a:off x="1566763" y="3657329"/>
            <a:ext cx="115805" cy="128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457C70C-49A1-41C7-96BE-72C9B6E60E1E}"/>
              </a:ext>
            </a:extLst>
          </p:cNvPr>
          <p:cNvSpPr/>
          <p:nvPr/>
        </p:nvSpPr>
        <p:spPr>
          <a:xfrm>
            <a:off x="1549692" y="1209930"/>
            <a:ext cx="115805" cy="128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689B0CC5-C521-4925-96B8-3F085569810C}"/>
              </a:ext>
            </a:extLst>
          </p:cNvPr>
          <p:cNvSpPr/>
          <p:nvPr/>
        </p:nvSpPr>
        <p:spPr>
          <a:xfrm>
            <a:off x="1566764" y="2528385"/>
            <a:ext cx="115805" cy="128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8BA269E-3860-4D91-AFDD-129A209213C0}"/>
              </a:ext>
            </a:extLst>
          </p:cNvPr>
          <p:cNvSpPr/>
          <p:nvPr/>
        </p:nvSpPr>
        <p:spPr>
          <a:xfrm>
            <a:off x="605994" y="2528386"/>
            <a:ext cx="115805" cy="128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B3BF931-990D-4B61-BA28-410AA3943C36}"/>
              </a:ext>
            </a:extLst>
          </p:cNvPr>
          <p:cNvSpPr/>
          <p:nvPr/>
        </p:nvSpPr>
        <p:spPr>
          <a:xfrm>
            <a:off x="358768" y="5119913"/>
            <a:ext cx="218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Читай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коротко, отрывисто</a:t>
            </a:r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7BDEAC8-8750-4574-838C-F3672E32EAEA}"/>
              </a:ext>
            </a:extLst>
          </p:cNvPr>
          <p:cNvSpPr/>
          <p:nvPr/>
        </p:nvSpPr>
        <p:spPr>
          <a:xfrm>
            <a:off x="3659576" y="5097571"/>
            <a:ext cx="218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Смотри на гласную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856999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405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Тема1</vt:lpstr>
      <vt:lpstr>Звук и буква Н занятие по учебному плану группы № 7</vt:lpstr>
      <vt:lpstr>1. Назови букву (коротко). 2. Расскажи, какие органы артикуляции тебе помогли ее произнести? (язычок) 3. Подумай, какой это звук, гласный или согласный, если во рту есть преграда? (согласный) </vt:lpstr>
      <vt:lpstr>1. Ты помнишь, что согласные бывают твердые и мягкие. Произнеси твердо (н), а теперь мягко (нь). 2. Скажи, каким цветом мы обозначаем твердый звук? (правильно-синим, как твердый          )  мягкий звук? (правильно- зеленым, как мягкая          )</vt:lpstr>
      <vt:lpstr>1. Назови картинки, которые начинаются с твердого звука[Н] 2. А теперь картинки, которые начинаются с мягкого звука [Н’]</vt:lpstr>
      <vt:lpstr>Назови картинку, послушай и скажи, где стоит в слове твердый звук [Н] Напоминаю, что слово мы обозначаем                , звук- . В начале, в середине или в конце? Какая картинка нам не подошла? Какая картинка подходит к 2 схемам?</vt:lpstr>
      <vt:lpstr>1.Рассмотри букву Н. Из скольких элементов она состоит? 2.Выложи ее из карандашей. А теперь из мелких кусочков бумаги. 3. На что похожа буква Н? Нарисуй свой вариант. </vt:lpstr>
      <vt:lpstr>1. Напиши на листе бумаги а потом в тетрадке в крупную клетку букву, так как показано на картинке. 2. Вспомни, что мы пишем слева направо, повтори, где правая и левая рука. 3. Посмотри, какое расстояние между буквами, сколько клеточек буква в высоту и в ширину.</vt:lpstr>
      <vt:lpstr>1. Вспомни буквы, которые мы уже изучили. 2.Называй их вразнобой. 3. А теперь покажи букву, которую тебе назовет мама или папа. 4. Назови гласные. Чем они отличаются от согласных. 5. Придумай слова на эти буквы </vt:lpstr>
      <vt:lpstr>1. Читай слоги с изученными буквами.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2020-04-06T14:40:18Z</dcterms:created>
  <dcterms:modified xsi:type="dcterms:W3CDTF">2020-04-06T16:10:27Z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