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4" r:id="rId3"/>
    <p:sldId id="277" r:id="rId4"/>
    <p:sldId id="279" r:id="rId5"/>
    <p:sldId id="287" r:id="rId6"/>
    <p:sldId id="280" r:id="rId7"/>
    <p:sldId id="285" r:id="rId8"/>
    <p:sldId id="265" r:id="rId9"/>
    <p:sldId id="267" r:id="rId10"/>
    <p:sldId id="270" r:id="rId11"/>
    <p:sldId id="268" r:id="rId12"/>
    <p:sldId id="266" r:id="rId13"/>
    <p:sldId id="269" r:id="rId14"/>
    <p:sldId id="28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81350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17.05.2024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МДОУ «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Детский сад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503238" y="2348880"/>
            <a:ext cx="8640762" cy="4248472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ru-RU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читательской грамотности у детей дошкольного возраста </a:t>
            </a:r>
          </a:p>
          <a:p>
            <a:pPr marL="82296" indent="0" algn="ctr">
              <a:buNone/>
            </a:pP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marL="82296" indent="0" algn="ctr">
              <a:buNone/>
            </a:pP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Подготовила: </a:t>
            </a: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воспитатель Бурова Н.С.</a:t>
            </a:r>
          </a:p>
          <a:p>
            <a:pPr marL="82296" indent="0" algn="ctr">
              <a:buNone/>
            </a:pPr>
            <a:endParaRPr lang="ru-RU" sz="1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 algn="ctr">
              <a:buNone/>
            </a:pPr>
            <a:r>
              <a:rPr lang="ru-RU" sz="1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Ярославль 2024г.</a:t>
            </a:r>
          </a:p>
          <a:p>
            <a:pPr marL="82296" indent="0" algn="ctr">
              <a:buNone/>
            </a:pP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31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8A19F627-F1C1-6C01-844B-55D0A1084F0D}"/>
              </a:ext>
            </a:extLst>
          </p:cNvPr>
          <p:cNvSpPr txBox="1"/>
          <p:nvPr/>
        </p:nvSpPr>
        <p:spPr>
          <a:xfrm>
            <a:off x="1331640" y="476672"/>
            <a:ext cx="763284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СКРАЙБИНГ </a:t>
            </a:r>
            <a:r>
              <a:rPr lang="ru-RU" dirty="0"/>
              <a:t>—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это 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наброски и эскизы по теме, которые помогают ее усвоить и запомнить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отличие от конспектов,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скрайбинг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помогает запечатлеть информацию с помощью схем и рисунков способом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во время которого зарисовка образов происходит прямо во время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передачи информации.</a:t>
            </a:r>
          </a:p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Разновидности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 все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можно разделить на несколько видов: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Рисованный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Рука человека рисует картинки, схемы, записывает ключевые слова параллельно с текстом.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Аппликация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 лист бумаги или любой другой фон выкладываются (наклеиваются) готовые изображения, соответствующие звучащему тексту.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Магнитный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Похож на аппликационный, единственное различие – готовые изображения крепятся магнитами на презентационную магнитную доску.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Компьютерный.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создании компьютерного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скрайбинга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используются специальные программы и онлайн - сервисы.</a:t>
            </a:r>
          </a:p>
        </p:txBody>
      </p:sp>
    </p:spTree>
    <p:extLst>
      <p:ext uri="{BB962C8B-B14F-4D97-AF65-F5344CB8AC3E}">
        <p14:creationId xmlns:p14="http://schemas.microsoft.com/office/powerpoint/2010/main" val="33713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="" xmlns:a16="http://schemas.microsoft.com/office/drawing/2014/main" id="{F8222B74-5C60-8C2D-A50A-3B63602179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0699"/>
            <a:ext cx="4362450" cy="2453878"/>
          </a:xfrm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AD2CE105-94C8-8F7D-AE92-A0B8BAE332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07" y="2996952"/>
            <a:ext cx="4578085" cy="3433564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DE68436F-3F4D-AF76-2307-01005B5335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2494" y="3212976"/>
            <a:ext cx="3809999" cy="272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3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57290" y="188640"/>
            <a:ext cx="7429552" cy="6240756"/>
          </a:xfrm>
        </p:spPr>
        <p:txBody>
          <a:bodyPr/>
          <a:lstStyle/>
          <a:p>
            <a:pPr marL="82296" indent="0">
              <a:buNone/>
            </a:pPr>
            <a:r>
              <a:rPr lang="ru-RU" dirty="0"/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942A6AF-873C-4564-15E9-1AA56734EA1B}"/>
              </a:ext>
            </a:extLst>
          </p:cNvPr>
          <p:cNvSpPr txBox="1"/>
          <p:nvPr/>
        </p:nvSpPr>
        <p:spPr>
          <a:xfrm>
            <a:off x="1043608" y="116632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91DBD5A4-07A8-D716-E387-896887FEB627}"/>
              </a:ext>
            </a:extLst>
          </p:cNvPr>
          <p:cNvSpPr txBox="1"/>
          <p:nvPr/>
        </p:nvSpPr>
        <p:spPr>
          <a:xfrm>
            <a:off x="1000100" y="428604"/>
            <a:ext cx="79208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ПРОДУКТИВНОГО ЧТЕНИЯ </a:t>
            </a:r>
            <a:endParaRPr lang="ru-RU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Этапы: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текстом до чтения.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взрослого - вызвать у ребёнка желание, мотивацию прочитать книгу.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 во время чтения.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взрослого - обеспечить восприятие текста.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Дошкольники слушают чтение взрослого в режиме диалога с автором, комментированного чтения.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Словарная работа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(объяснение и уточнение значений слов) ведётся в основном по ходу чтения.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 после чтения.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Главная задача взрослого - обеспечить углубление восприятия текста, корректировку первичного восприятия.</a:t>
            </a:r>
          </a:p>
        </p:txBody>
      </p:sp>
    </p:spTree>
    <p:extLst>
      <p:ext uri="{BB962C8B-B14F-4D97-AF65-F5344CB8AC3E}">
        <p14:creationId xmlns:p14="http://schemas.microsoft.com/office/powerpoint/2010/main" val="208241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="" xmlns:a16="http://schemas.microsoft.com/office/drawing/2014/main" id="{12516B5B-5A94-BE6A-6C5E-359F7F2254E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844" y="1916832"/>
            <a:ext cx="4831984" cy="253679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21FE66C9-7D3E-55B6-8651-BC4D0EB7007A}"/>
              </a:ext>
            </a:extLst>
          </p:cNvPr>
          <p:cNvSpPr txBox="1"/>
          <p:nvPr/>
        </p:nvSpPr>
        <p:spPr>
          <a:xfrm>
            <a:off x="611560" y="116633"/>
            <a:ext cx="8318158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КРИТИЧЕСКОГО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МЫШЛЕНИЯ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«ВЕРНЫЕ И НЕВЕРНЫЕ СУЖДЕНИЯ» («ПЛЮС, МИНУС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помощи сигнальных карточек дети определяют верность (поднимаем красную сигнальную карточку) и неверность (поднимаем чёрную сигнальную карточку) утверждений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« ТОЛСТЫХ» И «ТОНКИХ»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ВОПРОСОВ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Тонкие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вопросы требуют односложного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задаются со словами: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Что? Когда? Как зовут?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А </a:t>
            </a:r>
            <a:r>
              <a:rPr lang="ru-RU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толстые вопросы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требуют развернутого ответа. Звучат примерно так: дайте объяснение, почему…? А что, если…? Почему вы думаете, что…?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ГОРЯЧИЙ СТУЛ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прием для проверки понимания прочитанного текста. В центре круга ставится стул, на него приглашают сесть кого-то детей. Затем задают вопросы по тексту, на которые ребенок, сидящий, должен будет давать развернутые ответы. </a:t>
            </a:r>
          </a:p>
          <a:p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425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за внимание!!!</a:t>
            </a:r>
            <a:endParaRPr lang="ru-RU" sz="4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814102" cy="5483696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Читательская грамотность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– совокупность умений и навыков ,</a:t>
            </a:r>
            <a:r>
              <a:rPr lang="ru-RU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отражающих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потребность в 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читательской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 деятельности с целью успешной социализации, дальнейшего образования, саморазвития; </a:t>
            </a:r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готовность к смысловому чтению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восприятию письменных текстов, анализу, оценке, интерпретации и обобщению представленной в них информации; способность извлекать необходимую информацию для ее преобразования в соответствии с учебной задачей; ориентироваться с помощью различной текстовой информации в жизненных ситуациях.</a:t>
            </a:r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3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764704"/>
            <a:ext cx="7814102" cy="54836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Процесс формирования читателя                       в дошкольном возрасте состоит                 из двух этапов:</a:t>
            </a:r>
          </a:p>
          <a:p>
            <a:pPr>
              <a:buNone/>
            </a:pP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пассивного этапа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когда ребенок является слушателем тех произведений, которые ему читают взрослые;</a:t>
            </a:r>
          </a:p>
          <a:p>
            <a:pPr lvl="0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активного этапа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когда ребенок проявляет интерес к книге, постоянно просит взрослых читать ему, легко усваивает буквы, начинает читать сам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32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</p:spPr>
        <p:txBody>
          <a:bodyPr>
            <a:no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Формы работы</a:t>
            </a:r>
            <a:r>
              <a:rPr lang="ru-RU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по ознакомлению</a:t>
            </a:r>
            <a:b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с художественной литературой </a:t>
            </a:r>
            <a:b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детей дошкольного возраста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28926" y="1714488"/>
            <a:ext cx="6004762" cy="4714908"/>
          </a:xfrm>
        </p:spPr>
        <p:txBody>
          <a:bodyPr>
            <a:normAutofit fontScale="25000" lnSpcReduction="20000"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художественных произведений;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Беседа после прочтения;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Проигрывание ситуаций;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Тематические выставки, посвященные творчеству писателей; ознакомление с биографиями писателей;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Театрализация;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Придумывание сказок, рассказов;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книжных уголков;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 «</a:t>
            </a:r>
            <a:r>
              <a:rPr lang="ru-RU" sz="7200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Книжкиной</a:t>
            </a: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больницы»;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Выставки рисунков и поделок;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книжек-самоделок;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Празднование именин произведения;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Оформление макетов по мотивам любимых сказок;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семейных библиотек;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Посещение занятий в библиотеках;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Вечера сказок, загадок; 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7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Литературные викторины.</a:t>
            </a:r>
          </a:p>
          <a:p>
            <a:endParaRPr lang="ru-RU" dirty="0"/>
          </a:p>
        </p:txBody>
      </p:sp>
      <p:pic>
        <p:nvPicPr>
          <p:cNvPr id="4" name="Picture 2" descr="C:\Users\Аи\Downloads\сказ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571744"/>
            <a:ext cx="2808312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</p:spPr>
        <p:txBody>
          <a:bodyPr>
            <a:no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занятий</a:t>
            </a: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 ознакомлению </a:t>
            </a:r>
            <a:b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художественной литературой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1714488"/>
            <a:ext cx="5647572" cy="4714908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и рассказывание;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Беседы на литературные темы;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Пересказ от лица литературного героя;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Драматизация литературного произведения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Picture 2" descr="C:\Users\Аи\Downloads\чте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357430"/>
            <a:ext cx="2952328" cy="2485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25536"/>
          </a:xfrm>
        </p:spPr>
        <p:txBody>
          <a:bodyPr>
            <a:no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 методы</a:t>
            </a: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ознакомления </a:t>
            </a:r>
            <a:b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с  художественной литературой</a:t>
            </a:r>
            <a:endParaRPr lang="ru-RU" sz="36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57554" y="1714488"/>
            <a:ext cx="5576134" cy="47149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Чтение воспитателя по   книге или наизусть;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Рассказывание  воспитателя;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Инсценирование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Заучивание наизусть.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endParaRPr lang="ru-RU" sz="7200" b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2" descr="C:\Users\Аи\Downloads\чтени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357430"/>
            <a:ext cx="3096344" cy="25717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Ведущий прием в беседе - </a:t>
            </a:r>
            <a:r>
              <a:rPr lang="ru-RU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1357299"/>
            <a:ext cx="742955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200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Виды вопросов: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 по содержанию литературного произведения (в старших группах эти вопросы должны быть очень точными, воспроизводить существенные для понимания смысла детали);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Вопросы, выясняющие эмоциональное отношение детей к прочитанному;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Вопросы, помогающие ребенку установить причинно-следственные связи, раскрыть мотивы поступков героев;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Вопросы, обогащающие внимание детей на авторские приемы изображения (язык);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Вопросы, помогающие детям осознать авторский замысел произведения;</a:t>
            </a:r>
          </a:p>
          <a:p>
            <a:pPr>
              <a:buClr>
                <a:schemeClr val="accent3">
                  <a:lumMod val="75000"/>
                </a:schemeClr>
              </a:buClr>
              <a:buFont typeface="Wingdings" pitchFamily="2" charset="2"/>
              <a:buChar char="q"/>
            </a:pP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Вопросы, помогающие детям связать личный жизненный опыт с авторским текстом</a:t>
            </a:r>
            <a:r>
              <a:rPr lang="ru-RU" sz="22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01138337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861048"/>
            <a:ext cx="4172946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332656"/>
            <a:ext cx="7962088" cy="62484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СТОРИТЕЛЛИНГ</a:t>
            </a:r>
            <a:r>
              <a:rPr lang="ru-RU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это инновационная технология развития речи детей.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4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Сторителлинг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переводе с английского означает «рассказывание историй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</a:p>
          <a:p>
            <a:pPr marL="82296" indent="0">
              <a:buNone/>
            </a:pP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Однако, в русском языке этому термину имеется весьма хороший синоним –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сказительство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Техника </a:t>
            </a:r>
            <a:r>
              <a:rPr lang="ru-RU" sz="2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сторителлинг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которая лежит в основе игры «</a:t>
            </a:r>
            <a:r>
              <a:rPr lang="ru-RU" sz="2400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Кубики историй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» открывает уникальные возможности для развития коммуникативной компетенции детей, облегчает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запоминание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сюжета, эффективна в процессе рассуждения.</a:t>
            </a:r>
          </a:p>
          <a:p>
            <a:pPr marL="82296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167995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6608ED00-3658-2EB0-6F0A-4D96C84EB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1500174"/>
            <a:ext cx="2667000" cy="26289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2E4B164-04F7-0D04-64E3-13451FB3FD8C}"/>
              </a:ext>
            </a:extLst>
          </p:cNvPr>
          <p:cNvSpPr txBox="1"/>
          <p:nvPr/>
        </p:nvSpPr>
        <p:spPr>
          <a:xfrm>
            <a:off x="500034" y="415611"/>
            <a:ext cx="600079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ПЕДАГОГИЧЕСКАЯ ТЕХНОЛОГИЯ  «КУБИК БЛУМА»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✅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Назови.</a:t>
            </a:r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выпадает эта сторона, то детям предлагают обозначить предметы или явления. Например, назвать главных героев сказки.</a:t>
            </a:r>
          </a:p>
          <a:p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Почему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Здесь задаются вопросы, которые показывают причину тех или иных явлений. Например, почему в сказке «Гадкий утенок» был так не любим всеми?</a:t>
            </a:r>
          </a:p>
          <a:p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</a:t>
            </a:r>
            <a:r>
              <a:rPr lang="ru-RU" sz="20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Здесь идет уточнение тех проблем, которые возникают в теме. Например, Как ты думаешь, обитатели двора были справедливы к гадкому утенку?</a:t>
            </a:r>
          </a:p>
          <a:p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Предложи.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Ребенок может предложить свою версию сказки.</a:t>
            </a:r>
          </a:p>
          <a:p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Придумай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Проявляется фантазия ребенка. Можно придумать, например, друзей утенку.</a:t>
            </a:r>
          </a:p>
          <a:p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✅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Поделись</a:t>
            </a:r>
            <a:r>
              <a:rPr lang="ru-RU" sz="20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 данном вопросе дети делятся своими эмоциями по поводу пройденного произведения, выражают свою точку зрения.</a:t>
            </a:r>
          </a:p>
        </p:txBody>
      </p:sp>
    </p:spTree>
    <p:extLst>
      <p:ext uri="{BB962C8B-B14F-4D97-AF65-F5344CB8AC3E}">
        <p14:creationId xmlns:p14="http://schemas.microsoft.com/office/powerpoint/2010/main" val="372319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1856</TotalTime>
  <Words>691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Corbel</vt:lpstr>
      <vt:lpstr>Gill Sans MT</vt:lpstr>
      <vt:lpstr>Times New Roman</vt:lpstr>
      <vt:lpstr>Verdana</vt:lpstr>
      <vt:lpstr>Wingdings</vt:lpstr>
      <vt:lpstr>Wingdings 2</vt:lpstr>
      <vt:lpstr>Солнцестояние</vt:lpstr>
      <vt:lpstr>МДОУ «Детский сад № 12» </vt:lpstr>
      <vt:lpstr>Презентация PowerPoint</vt:lpstr>
      <vt:lpstr>Презентация PowerPoint</vt:lpstr>
      <vt:lpstr>Формы работы  по ознакомлению               с художественной литературой                  детей дошкольного возраста</vt:lpstr>
      <vt:lpstr>Виды занятий по ознакомлению  с художественной литературой</vt:lpstr>
      <vt:lpstr>Основные  методы ознакомления   с  художественной литературой</vt:lpstr>
      <vt:lpstr>Ведущий прием в беседе - вопрос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Группа 8</cp:lastModifiedBy>
  <cp:revision>43</cp:revision>
  <dcterms:created xsi:type="dcterms:W3CDTF">2022-12-12T09:36:59Z</dcterms:created>
  <dcterms:modified xsi:type="dcterms:W3CDTF">2024-05-17T11:40:12Z</dcterms:modified>
</cp:coreProperties>
</file>