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3"/>
  </p:notesMasterIdLst>
  <p:sldIdLst>
    <p:sldId id="265" r:id="rId4"/>
    <p:sldId id="269" r:id="rId5"/>
    <p:sldId id="270" r:id="rId6"/>
    <p:sldId id="272" r:id="rId7"/>
    <p:sldId id="283" r:id="rId8"/>
    <p:sldId id="262" r:id="rId9"/>
    <p:sldId id="263" r:id="rId10"/>
    <p:sldId id="273" r:id="rId11"/>
    <p:sldId id="284" r:id="rId12"/>
    <p:sldId id="285" r:id="rId13"/>
    <p:sldId id="286" r:id="rId14"/>
    <p:sldId id="280" r:id="rId15"/>
    <p:sldId id="281" r:id="rId16"/>
    <p:sldId id="264" r:id="rId17"/>
    <p:sldId id="267" r:id="rId18"/>
    <p:sldId id="274" r:id="rId19"/>
    <p:sldId id="282" r:id="rId20"/>
    <p:sldId id="278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FF"/>
    <a:srgbClr val="000066"/>
    <a:srgbClr val="33CC33"/>
    <a:srgbClr val="002432"/>
    <a:srgbClr val="06523E"/>
    <a:srgbClr val="003300"/>
    <a:srgbClr val="054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3ABC9-3D52-4048-960E-02D40A6FDF52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67D27-2C68-40DC-A7AB-AA37B5CE9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139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2672-6199-429D-8AFF-235558F6D36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7A1-31B9-48B2-9A2E-78B7B2A3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2672-6199-429D-8AFF-235558F6D36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7A1-31B9-48B2-9A2E-78B7B2A3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2672-6199-429D-8AFF-235558F6D36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7A1-31B9-48B2-9A2E-78B7B2A3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949F7-1426-44F5-96C3-82CDA93AF5F8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6760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9EE50-BCDF-4AC3-A5BC-844B0E3FE623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20497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A52D81-26FF-4C59-AC63-15A9E6AEDCC0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23663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36437-38A9-40E2-A19E-D3599E33CBD2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21290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5551A-E252-43DA-8F50-01A132A28E4C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27126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05B3A-7F1C-4043-A5F8-ADC4A57B61DA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71562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CB901-4E0F-4D59-826D-4627C6351E8B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7810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13778-6E79-437A-873D-657745CECDF3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8593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2672-6199-429D-8AFF-235558F6D36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7A1-31B9-48B2-9A2E-78B7B2A3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77189-427A-424A-AB09-EDE3F3EBD042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00709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B8734-1D78-4195-973F-E155EE8D8319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0318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09D48-95FE-4C24-8CC0-73CA53989456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40524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949F7-1426-44F5-96C3-82CDA93AF5F8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53839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9EE50-BCDF-4AC3-A5BC-844B0E3FE623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83718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A52D81-26FF-4C59-AC63-15A9E6AEDCC0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4269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36437-38A9-40E2-A19E-D3599E33CBD2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48580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5551A-E252-43DA-8F50-01A132A28E4C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63044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05B3A-7F1C-4043-A5F8-ADC4A57B61DA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84325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CB901-4E0F-4D59-826D-4627C6351E8B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291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2672-6199-429D-8AFF-235558F6D36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7A1-31B9-48B2-9A2E-78B7B2A3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13778-6E79-437A-873D-657745CECDF3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61963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77189-427A-424A-AB09-EDE3F3EBD042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83026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B8734-1D78-4195-973F-E155EE8D8319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03821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09D48-95FE-4C24-8CC0-73CA53989456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785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2672-6199-429D-8AFF-235558F6D36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7A1-31B9-48B2-9A2E-78B7B2A3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2672-6199-429D-8AFF-235558F6D36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7A1-31B9-48B2-9A2E-78B7B2A3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2672-6199-429D-8AFF-235558F6D36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7A1-31B9-48B2-9A2E-78B7B2A3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2672-6199-429D-8AFF-235558F6D36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7A1-31B9-48B2-9A2E-78B7B2A3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2672-6199-429D-8AFF-235558F6D36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7A1-31B9-48B2-9A2E-78B7B2A3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2672-6199-429D-8AFF-235558F6D36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7A1-31B9-48B2-9A2E-78B7B2A3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32672-6199-429D-8AFF-235558F6D361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E37A1-31B9-48B2-9A2E-78B7B2A3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42361A2-CAAB-45AA-84B2-E11D024297DA}" type="slidenum">
              <a:rPr lang="ru-RU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2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42361A2-CAAB-45AA-84B2-E11D024297DA}" type="slidenum">
              <a:rPr lang="ru-RU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5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991" y="44624"/>
            <a:ext cx="6246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«Детский сад № 12»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991" y="1556792"/>
            <a:ext cx="8759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Анализ  индивидуальной образовательной ситуация как механизм моделирования вариативной образовательной среды в ДОУ</a:t>
            </a:r>
          </a:p>
        </p:txBody>
      </p:sp>
      <p:pic>
        <p:nvPicPr>
          <p:cNvPr id="5" name="Рисунок 4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2092" y="3399816"/>
            <a:ext cx="1827174" cy="28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&amp;Kcy;&amp;acy;&amp;rcy;&amp;tcy;&amp;icy;&amp;ncy;&amp;kcy;&amp;icy; &amp;pcy;&amp;ocy; &amp;zcy;&amp;acy;&amp;pcy;&amp;rcy;&amp;ocy;&amp;scy;&amp;ucy; &amp;pcy;&amp;acy;&amp;zcy;&amp;lcy;&amp;ycy;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897782" cy="236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&amp;Kcy;&amp;acy;&amp;rcy;&amp;tcy;&amp;icy;&amp;ncy;&amp;kcy;&amp;icy; &amp;pcy;&amp;ocy; &amp;zcy;&amp;acy;&amp;pcy;&amp;rcy;&amp;ocy;&amp;scy;&amp;ucy; &amp;pcy;&amp;acy;&amp;zcy;&amp;lcy;&amp;ycy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623" b="100000" l="41571" r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18" t="64122" r="13048"/>
          <a:stretch/>
        </p:blipFill>
        <p:spPr bwMode="auto">
          <a:xfrm>
            <a:off x="2051720" y="5373216"/>
            <a:ext cx="1442325" cy="67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72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404664"/>
            <a:ext cx="246896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584684"/>
            <a:ext cx="7859216" cy="5832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Социально - педагогическое проектирование </a:t>
            </a:r>
            <a:endParaRPr lang="ru-RU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7372" y="9432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1340768"/>
            <a:ext cx="82638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3399"/>
                </a:solidFill>
              </a:rPr>
              <a:t>высший </a:t>
            </a:r>
            <a:r>
              <a:rPr lang="ru-RU" b="1" dirty="0">
                <a:solidFill>
                  <a:srgbClr val="003399"/>
                </a:solidFill>
              </a:rPr>
              <a:t>уровень педагогической деятельности, проявляющийся в творчестве </a:t>
            </a:r>
            <a:r>
              <a:rPr lang="ru-RU" b="1" dirty="0" smtClean="0">
                <a:solidFill>
                  <a:srgbClr val="003399"/>
                </a:solidFill>
              </a:rPr>
              <a:t>педагога, </a:t>
            </a:r>
            <a:r>
              <a:rPr lang="ru-RU" b="1" dirty="0">
                <a:solidFill>
                  <a:srgbClr val="003399"/>
                </a:solidFill>
              </a:rPr>
              <a:t>в постоянном совершенствовании искусства обучения, воспитания и развития человека, содержащий четко сформулированные предложения поэтапного решения актуальной социальной проблемы. </a:t>
            </a:r>
            <a:endParaRPr lang="ru-RU" b="1" dirty="0" smtClean="0">
              <a:solidFill>
                <a:srgbClr val="003399"/>
              </a:solidFill>
            </a:endParaRP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003399"/>
              </a:solidFill>
            </a:endParaRPr>
          </a:p>
          <a:p>
            <a:pPr marL="285750" indent="-285750">
              <a:buFontTx/>
              <a:buChar char="-"/>
            </a:pPr>
            <a:endParaRPr lang="ru-RU" b="1" dirty="0" smtClean="0">
              <a:solidFill>
                <a:srgbClr val="003399"/>
              </a:solidFill>
            </a:endParaRPr>
          </a:p>
          <a:p>
            <a:r>
              <a:rPr lang="ru-RU" sz="2000" b="1" dirty="0">
                <a:solidFill>
                  <a:srgbClr val="0000FF"/>
                </a:solidFill>
              </a:rPr>
              <a:t>П</a:t>
            </a:r>
            <a:r>
              <a:rPr lang="ru-RU" sz="2000" b="1" dirty="0" smtClean="0">
                <a:solidFill>
                  <a:srgbClr val="0000FF"/>
                </a:solidFill>
              </a:rPr>
              <a:t>редполагает </a:t>
            </a:r>
            <a:r>
              <a:rPr lang="ru-RU" sz="2000" b="1" dirty="0">
                <a:solidFill>
                  <a:srgbClr val="0000FF"/>
                </a:solidFill>
              </a:rPr>
              <a:t>наличие у </a:t>
            </a:r>
            <a:r>
              <a:rPr lang="ru-RU" sz="2000" b="1" dirty="0" smtClean="0">
                <a:solidFill>
                  <a:srgbClr val="0000FF"/>
                </a:solidFill>
              </a:rPr>
              <a:t>педагога:</a:t>
            </a:r>
          </a:p>
          <a:p>
            <a:r>
              <a:rPr lang="ru-RU" b="1" dirty="0">
                <a:solidFill>
                  <a:srgbClr val="003399"/>
                </a:solidFill>
              </a:rPr>
              <a:t> </a:t>
            </a:r>
            <a:r>
              <a:rPr lang="ru-RU" b="1" dirty="0" smtClean="0">
                <a:solidFill>
                  <a:srgbClr val="003399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3399"/>
                </a:solidFill>
              </a:rPr>
              <a:t>п</a:t>
            </a:r>
            <a:r>
              <a:rPr lang="ru-RU" b="1" dirty="0" smtClean="0">
                <a:solidFill>
                  <a:srgbClr val="003399"/>
                </a:solidFill>
              </a:rPr>
              <a:t>озитивного мышления  и следование нравственным ориентирам,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3399"/>
                </a:solidFill>
              </a:rPr>
              <a:t>совокупность </a:t>
            </a:r>
            <a:r>
              <a:rPr lang="ru-RU" b="1" dirty="0">
                <a:solidFill>
                  <a:srgbClr val="003399"/>
                </a:solidFill>
              </a:rPr>
              <a:t>творческих способностей и исследовательских умений</a:t>
            </a:r>
            <a:r>
              <a:rPr lang="ru-RU" b="1" dirty="0" smtClean="0">
                <a:solidFill>
                  <a:srgbClr val="003399"/>
                </a:solidFill>
              </a:rPr>
              <a:t>,  </a:t>
            </a:r>
          </a:p>
          <a:p>
            <a:pPr lvl="0"/>
            <a:r>
              <a:rPr lang="ru-RU" b="1" dirty="0" smtClean="0">
                <a:solidFill>
                  <a:srgbClr val="003399"/>
                </a:solidFill>
              </a:rPr>
              <a:t>      среди </a:t>
            </a:r>
            <a:r>
              <a:rPr lang="ru-RU" b="1" dirty="0">
                <a:solidFill>
                  <a:srgbClr val="003399"/>
                </a:solidFill>
              </a:rPr>
              <a:t>которых важное место занимают инициативность и активность</a:t>
            </a:r>
            <a:r>
              <a:rPr lang="ru-RU" b="1" dirty="0" smtClean="0">
                <a:solidFill>
                  <a:srgbClr val="003399"/>
                </a:solidFill>
              </a:rPr>
              <a:t>,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3399"/>
                </a:solidFill>
              </a:rPr>
              <a:t>глубокое </a:t>
            </a:r>
            <a:r>
              <a:rPr lang="ru-RU" b="1" dirty="0">
                <a:solidFill>
                  <a:srgbClr val="003399"/>
                </a:solidFill>
              </a:rPr>
              <a:t>внимание и наблюдательность,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3399"/>
                </a:solidFill>
              </a:rPr>
              <a:t>искусство нестандартно мыслить,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3399"/>
                </a:solidFill>
              </a:rPr>
              <a:t>богатое воображение и интуиция,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3399"/>
                </a:solidFill>
              </a:rPr>
              <a:t>исследовательский подход к анализу учебно-воспитательных ситуаций, решению педагогических задач,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3399"/>
                </a:solidFill>
              </a:rPr>
              <a:t>самостоятельность суждений и </a:t>
            </a:r>
            <a:r>
              <a:rPr lang="ru-RU" b="1" dirty="0" smtClean="0">
                <a:solidFill>
                  <a:srgbClr val="003399"/>
                </a:solidFill>
              </a:rPr>
              <a:t>выводов</a:t>
            </a:r>
            <a:endParaRPr lang="ru-RU" b="1" dirty="0">
              <a:solidFill>
                <a:srgbClr val="003399"/>
              </a:solidFill>
            </a:endParaRP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48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404664"/>
            <a:ext cx="246896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584684"/>
            <a:ext cx="7859216" cy="5832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Индивидуальная образовательная ситуация </a:t>
            </a:r>
            <a:endParaRPr lang="ru-RU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7372" y="9432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1" y="1484784"/>
            <a:ext cx="85765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rgbClr val="003399"/>
                </a:solidFill>
              </a:rPr>
              <a:t>о</a:t>
            </a:r>
            <a:r>
              <a:rPr lang="ru-RU" sz="2400" b="1" dirty="0" smtClean="0">
                <a:solidFill>
                  <a:srgbClr val="003399"/>
                </a:solidFill>
              </a:rPr>
              <a:t>сновная  единица педагогического процесса детского,  </a:t>
            </a:r>
          </a:p>
          <a:p>
            <a:r>
              <a:rPr lang="ru-RU" sz="2400" b="1" dirty="0" smtClean="0">
                <a:solidFill>
                  <a:srgbClr val="003399"/>
                </a:solidFill>
              </a:rPr>
              <a:t>форма совместной деятельности педагога и детей, </a:t>
            </a:r>
          </a:p>
          <a:p>
            <a:r>
              <a:rPr lang="ru-RU" sz="2400" b="1" dirty="0" smtClean="0">
                <a:solidFill>
                  <a:srgbClr val="003399"/>
                </a:solidFill>
              </a:rPr>
              <a:t>которая планируется и целенаправленно</a:t>
            </a:r>
          </a:p>
          <a:p>
            <a:r>
              <a:rPr lang="ru-RU" sz="2400" b="1" dirty="0">
                <a:solidFill>
                  <a:srgbClr val="003399"/>
                </a:solidFill>
              </a:rPr>
              <a:t>о</a:t>
            </a:r>
            <a:r>
              <a:rPr lang="ru-RU" sz="2400" b="1" dirty="0" smtClean="0">
                <a:solidFill>
                  <a:srgbClr val="003399"/>
                </a:solidFill>
              </a:rPr>
              <a:t>рганизуется педагогом с целью решения определенных задач развития, воспитания в различных  видах детской деятельности.</a:t>
            </a:r>
            <a:endParaRPr lang="ru-RU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7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Риски проекта</a:t>
            </a:r>
            <a:endParaRPr lang="ru-RU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4360" y="1859425"/>
            <a:ext cx="8435280" cy="50014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Недостаточная квалификация в области законодательства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Недостаточная квалификация педагогических кадров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Изменение нагрузки на педагогов без изменения трудовых отношений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Возрастет напряженность в коллективе</a:t>
            </a:r>
            <a:endParaRPr lang="ru-RU" b="1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3885" y="-144016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599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Мероприятия по проекту </a:t>
            </a:r>
            <a:br>
              <a:rPr lang="ru-RU" sz="32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для города</a:t>
            </a:r>
            <a:endParaRPr lang="ru-RU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916832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66"/>
                </a:solidFill>
                <a:cs typeface="Times New Roman" panose="02020603050405020304" pitchFamily="18" charset="0"/>
              </a:rPr>
              <a:t>Создание вариативной среды в условиях интегрированного  подхода в управлении ДОУ» </a:t>
            </a:r>
            <a:r>
              <a:rPr lang="ru-RU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Семинар-практикум </a:t>
            </a:r>
            <a:r>
              <a:rPr lang="ru-RU" b="1" dirty="0">
                <a:solidFill>
                  <a:srgbClr val="000066"/>
                </a:solidFill>
                <a:cs typeface="Times New Roman" panose="02020603050405020304" pitchFamily="18" charset="0"/>
              </a:rPr>
              <a:t>с элементами </a:t>
            </a:r>
            <a:r>
              <a:rPr lang="ru-RU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тренинга для руководителей города. Февраль, 2018 год.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66"/>
                </a:solidFill>
                <a:cs typeface="Times New Roman" panose="02020603050405020304" pitchFamily="18" charset="0"/>
              </a:rPr>
              <a:t>«Личность педагога как основополагающий фактор создания вариативной среды»    Семинар-практикум с элементами </a:t>
            </a:r>
            <a:r>
              <a:rPr lang="ru-RU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тренинга для воспитателей города.  </a:t>
            </a:r>
            <a:r>
              <a:rPr lang="ru-RU" b="1" dirty="0">
                <a:solidFill>
                  <a:srgbClr val="000066"/>
                </a:solidFill>
                <a:cs typeface="Times New Roman" panose="02020603050405020304" pitchFamily="18" charset="0"/>
              </a:rPr>
              <a:t>Апрель, 2018 </a:t>
            </a:r>
            <a:r>
              <a:rPr lang="ru-RU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год.</a:t>
            </a:r>
            <a:endParaRPr lang="ru-RU" b="1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3885" y="-144016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sch904u.mskobr.ru/images/%2811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157" y="5518619"/>
            <a:ext cx="168792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806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9872" y="247166"/>
            <a:ext cx="867645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Результаты</a:t>
            </a:r>
            <a:r>
              <a:rPr lang="ru-RU" sz="2800" b="1" dirty="0" smtClean="0">
                <a:solidFill>
                  <a:srgbClr val="0000FF"/>
                </a:solidFill>
              </a:rPr>
              <a:t>:</a:t>
            </a:r>
          </a:p>
          <a:p>
            <a:endParaRPr lang="ru-RU" dirty="0"/>
          </a:p>
          <a:p>
            <a:r>
              <a:rPr lang="ru-RU" b="1" i="1" dirty="0" smtClean="0">
                <a:solidFill>
                  <a:srgbClr val="0000FF"/>
                </a:solidFill>
              </a:rPr>
              <a:t> На </a:t>
            </a:r>
            <a:r>
              <a:rPr lang="ru-RU" b="1" i="1" dirty="0">
                <a:solidFill>
                  <a:srgbClr val="0000FF"/>
                </a:solidFill>
              </a:rPr>
              <a:t>уровне педагогов:</a:t>
            </a:r>
            <a:endParaRPr lang="ru-RU" i="1" dirty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b="1" dirty="0">
                <a:solidFill>
                  <a:srgbClr val="000066"/>
                </a:solidFill>
              </a:rPr>
              <a:t>позитивное изменение мотивации педагогов, </a:t>
            </a:r>
            <a:r>
              <a:rPr lang="ru-RU" b="1" dirty="0" smtClean="0">
                <a:solidFill>
                  <a:srgbClr val="000066"/>
                </a:solidFill>
              </a:rPr>
              <a:t>готовности </a:t>
            </a:r>
            <a:r>
              <a:rPr lang="ru-RU" b="1" dirty="0">
                <a:solidFill>
                  <a:srgbClr val="000066"/>
                </a:solidFill>
              </a:rPr>
              <a:t>к </a:t>
            </a:r>
            <a:r>
              <a:rPr lang="ru-RU" b="1" dirty="0" smtClean="0">
                <a:solidFill>
                  <a:srgbClr val="000066"/>
                </a:solidFill>
              </a:rPr>
              <a:t>саморазвитию</a:t>
            </a:r>
            <a:endParaRPr lang="ru-RU" b="1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 повышение </a:t>
            </a:r>
            <a:r>
              <a:rPr lang="ru-RU" b="1" dirty="0">
                <a:solidFill>
                  <a:srgbClr val="000066"/>
                </a:solidFill>
              </a:rPr>
              <a:t>уровня  </a:t>
            </a:r>
            <a:r>
              <a:rPr lang="ru-RU" b="1" dirty="0" smtClean="0">
                <a:solidFill>
                  <a:srgbClr val="000066"/>
                </a:solidFill>
              </a:rPr>
              <a:t>личностных педагогических  </a:t>
            </a:r>
            <a:r>
              <a:rPr lang="ru-RU" b="1" dirty="0">
                <a:solidFill>
                  <a:srgbClr val="000066"/>
                </a:solidFill>
              </a:rPr>
              <a:t>компетенций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 умение  </a:t>
            </a:r>
            <a:r>
              <a:rPr lang="ru-RU" b="1" dirty="0">
                <a:solidFill>
                  <a:srgbClr val="000066"/>
                </a:solidFill>
              </a:rPr>
              <a:t>применять алгоритмы   решения различных  образовательных  </a:t>
            </a:r>
            <a:r>
              <a:rPr lang="ru-RU" b="1" dirty="0" smtClean="0">
                <a:solidFill>
                  <a:srgbClr val="000066"/>
                </a:solidFill>
              </a:rPr>
              <a:t>ситуаций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dirty="0">
              <a:solidFill>
                <a:srgbClr val="000066"/>
              </a:solidFill>
            </a:endParaRPr>
          </a:p>
          <a:p>
            <a:r>
              <a:rPr lang="ru-RU" b="1" i="1" dirty="0" smtClean="0">
                <a:solidFill>
                  <a:srgbClr val="0000FF"/>
                </a:solidFill>
              </a:rPr>
              <a:t> На </a:t>
            </a:r>
            <a:r>
              <a:rPr lang="ru-RU" b="1" i="1" dirty="0">
                <a:solidFill>
                  <a:srgbClr val="0000FF"/>
                </a:solidFill>
              </a:rPr>
              <a:t>уровне детей:</a:t>
            </a:r>
            <a:endParaRPr lang="ru-RU" i="1" dirty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0066"/>
                </a:solidFill>
              </a:rPr>
              <a:t>позитивная </a:t>
            </a:r>
            <a:r>
              <a:rPr lang="ru-RU" b="1" dirty="0">
                <a:solidFill>
                  <a:srgbClr val="000066"/>
                </a:solidFill>
              </a:rPr>
              <a:t>социализация детей в </a:t>
            </a:r>
            <a:r>
              <a:rPr lang="ru-RU" b="1" dirty="0" smtClean="0">
                <a:solidFill>
                  <a:srgbClr val="000066"/>
                </a:solidFill>
              </a:rPr>
              <a:t>группах: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 снижение </a:t>
            </a:r>
            <a:r>
              <a:rPr lang="ru-RU" b="1" dirty="0">
                <a:solidFill>
                  <a:srgbClr val="000066"/>
                </a:solidFill>
              </a:rPr>
              <a:t>количества </a:t>
            </a:r>
            <a:r>
              <a:rPr lang="ru-RU" b="1" dirty="0" smtClean="0">
                <a:solidFill>
                  <a:srgbClr val="000066"/>
                </a:solidFill>
              </a:rPr>
              <a:t>детей- дезадаптантов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b="1" dirty="0" smtClean="0">
                <a:solidFill>
                  <a:srgbClr val="000066"/>
                </a:solidFill>
              </a:rPr>
              <a:t>уровня </a:t>
            </a:r>
            <a:r>
              <a:rPr lang="ru-RU" b="1" dirty="0">
                <a:solidFill>
                  <a:srgbClr val="000066"/>
                </a:solidFill>
              </a:rPr>
              <a:t>напряженности в </a:t>
            </a:r>
            <a:r>
              <a:rPr lang="ru-RU" b="1" dirty="0" smtClean="0">
                <a:solidFill>
                  <a:srgbClr val="000066"/>
                </a:solidFill>
              </a:rPr>
              <a:t>группах</a:t>
            </a:r>
            <a:endParaRPr lang="ru-RU" b="1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b="1" dirty="0" smtClean="0">
                <a:solidFill>
                  <a:srgbClr val="000066"/>
                </a:solidFill>
              </a:rPr>
              <a:t>уменьшение психосоматических заболеваний</a:t>
            </a:r>
            <a:endParaRPr lang="ru-RU" b="1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b="1" dirty="0" smtClean="0">
                <a:solidFill>
                  <a:srgbClr val="000066"/>
                </a:solidFill>
              </a:rPr>
              <a:t>увеличение  </a:t>
            </a:r>
            <a:r>
              <a:rPr lang="ru-RU" b="1" dirty="0">
                <a:solidFill>
                  <a:srgbClr val="000066"/>
                </a:solidFill>
              </a:rPr>
              <a:t>посещаемости в </a:t>
            </a:r>
            <a:r>
              <a:rPr lang="ru-RU" b="1" dirty="0" smtClean="0">
                <a:solidFill>
                  <a:srgbClr val="000066"/>
                </a:solidFill>
              </a:rPr>
              <a:t>группах</a:t>
            </a:r>
            <a:endParaRPr lang="ru-RU" b="1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dirty="0"/>
          </a:p>
          <a:p>
            <a:r>
              <a:rPr lang="ru-RU" b="1" i="1" dirty="0" smtClean="0">
                <a:solidFill>
                  <a:srgbClr val="0000FF"/>
                </a:solidFill>
              </a:rPr>
              <a:t> На </a:t>
            </a:r>
            <a:r>
              <a:rPr lang="ru-RU" b="1" i="1" dirty="0">
                <a:solidFill>
                  <a:srgbClr val="0000FF"/>
                </a:solidFill>
              </a:rPr>
              <a:t>уровне родителей:</a:t>
            </a:r>
            <a:endParaRPr lang="ru-RU" i="1" dirty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удовлетворенность </a:t>
            </a:r>
            <a:r>
              <a:rPr lang="ru-RU" b="1" dirty="0">
                <a:solidFill>
                  <a:srgbClr val="000066"/>
                </a:solidFill>
              </a:rPr>
              <a:t>родителей качеством образования и  взаимоотношениями ребенка в </a:t>
            </a:r>
            <a:r>
              <a:rPr lang="ru-RU" b="1" dirty="0" smtClean="0">
                <a:solidFill>
                  <a:srgbClr val="000066"/>
                </a:solidFill>
              </a:rPr>
              <a:t>коллективе</a:t>
            </a:r>
            <a:endParaRPr lang="ru-RU" b="1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повышение  </a:t>
            </a:r>
            <a:r>
              <a:rPr lang="ru-RU" b="1" dirty="0">
                <a:solidFill>
                  <a:srgbClr val="000066"/>
                </a:solidFill>
              </a:rPr>
              <a:t>роли родителя, как полноправного участника образовательного </a:t>
            </a:r>
            <a:r>
              <a:rPr lang="ru-RU" b="1" dirty="0" smtClean="0">
                <a:solidFill>
                  <a:srgbClr val="000066"/>
                </a:solidFill>
              </a:rPr>
              <a:t>процесса</a:t>
            </a:r>
          </a:p>
          <a:p>
            <a:endParaRPr lang="ru-RU" sz="1000" dirty="0"/>
          </a:p>
          <a:p>
            <a:r>
              <a:rPr lang="ru-RU" sz="1000" b="1" i="1" dirty="0">
                <a:solidFill>
                  <a:srgbClr val="0000FF"/>
                </a:solidFill>
              </a:rPr>
              <a:t> </a:t>
            </a:r>
            <a:r>
              <a:rPr lang="ru-RU" sz="1000" b="1" i="1" dirty="0" smtClean="0">
                <a:solidFill>
                  <a:srgbClr val="0000FF"/>
                </a:solidFill>
              </a:rPr>
              <a:t> </a:t>
            </a:r>
            <a:r>
              <a:rPr lang="ru-RU" b="1" i="1" dirty="0" smtClean="0">
                <a:solidFill>
                  <a:srgbClr val="0000FF"/>
                </a:solidFill>
              </a:rPr>
              <a:t>На </a:t>
            </a:r>
            <a:r>
              <a:rPr lang="ru-RU" b="1" i="1" dirty="0">
                <a:solidFill>
                  <a:srgbClr val="0000FF"/>
                </a:solidFill>
              </a:rPr>
              <a:t>уровне Социальных партнеров</a:t>
            </a:r>
            <a:r>
              <a:rPr lang="ru-RU" b="1" i="1" dirty="0" smtClean="0">
                <a:solidFill>
                  <a:srgbClr val="0000FF"/>
                </a:solidFill>
              </a:rPr>
              <a:t>:</a:t>
            </a:r>
            <a:endParaRPr lang="ru-RU" i="1" dirty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>
                <a:solidFill>
                  <a:srgbClr val="000066"/>
                </a:solidFill>
              </a:rPr>
              <a:t>повышение имиджа детского сада, его статуса в социуме.</a:t>
            </a:r>
          </a:p>
        </p:txBody>
      </p:sp>
      <p:pic>
        <p:nvPicPr>
          <p:cNvPr id="4" name="Рисунок 3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9584" y="12248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&amp;Kcy;&amp;acy;&amp;rcy;&amp;tcy;&amp;icy;&amp;ncy;&amp;kcy;&amp;icy; &amp;pcy;&amp;ocy; &amp;zcy;&amp;acy;&amp;pcy;&amp;rcy;&amp;ocy;&amp;scy;&amp;ucy; &amp;pcy;&amp;acy;&amp;zcy;&amp;lcy;&amp;ycy; &amp;vcy;&amp;iecy;&amp;kcy;&amp;tcy;&amp;ocy;&amp;r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860" y="5534255"/>
            <a:ext cx="1323745" cy="132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19" y="1052736"/>
            <a:ext cx="9289033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Продукты</a:t>
            </a:r>
            <a:r>
              <a:rPr lang="ru-RU" sz="3200" b="1" dirty="0" smtClean="0">
                <a:solidFill>
                  <a:srgbClr val="0000FF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66"/>
                </a:solidFill>
              </a:rPr>
              <a:t>Разработан  </a:t>
            </a:r>
            <a:r>
              <a:rPr lang="ru-RU" sz="2400" b="1" dirty="0">
                <a:solidFill>
                  <a:srgbClr val="000066"/>
                </a:solidFill>
              </a:rPr>
              <a:t>пакет нормативно- правовых документов, регламентирующих процесс создания вариативной среды ДОУ.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66"/>
                </a:solidFill>
              </a:rPr>
              <a:t>Разработана и описана модель вариативной среды ДОУ.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66"/>
                </a:solidFill>
              </a:rPr>
              <a:t>Разработаны и апробированы интегрированные проекты, индивидуальные маршруты, алгоритмы по позитивной социализации детей.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66"/>
                </a:solidFill>
              </a:rPr>
              <a:t>Создан банк данных </a:t>
            </a:r>
            <a:r>
              <a:rPr lang="ru-RU" sz="2400" b="1" dirty="0" smtClean="0">
                <a:solidFill>
                  <a:srgbClr val="000066"/>
                </a:solidFill>
              </a:rPr>
              <a:t>решений индивидуальных </a:t>
            </a:r>
            <a:r>
              <a:rPr lang="ru-RU" sz="2400" b="1" dirty="0">
                <a:solidFill>
                  <a:srgbClr val="000066"/>
                </a:solidFill>
              </a:rPr>
              <a:t>образовательных ситуаций.</a:t>
            </a:r>
          </a:p>
          <a:p>
            <a:endParaRPr lang="ru-RU" sz="2400" dirty="0"/>
          </a:p>
          <a:p>
            <a:r>
              <a:rPr lang="ru-RU" dirty="0"/>
              <a:t> </a:t>
            </a:r>
          </a:p>
        </p:txBody>
      </p:sp>
      <p:pic>
        <p:nvPicPr>
          <p:cNvPr id="4" name="Рисунок 3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3885" y="-144016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sumy.jobcafe.ru/upload/%D0%B8%20%D0%B4%D0%B5%D0%BB%D0%BE%D0%BF%D1%80%D0%BE%D0%B8%D0%B7%D0%B2%D0%BE%D0%B4%D1%81%D1%82%D0%B2%D0%BE/77%20%D0%A0%D0%B0%D0%B7%D0%BD%D0%BE%D0%B2%D0%B8%D0%B4%D0%BD%D0%BE%D1%81%D1%82%D0%B8%20%D1%81%D1%82%D1%80%D0%B0%D1%82%D0%B5%D0%B3%D0%B8%D0%B9%20%D1%83%D0%BF%D1%80%D0%B0%D0%B2%D0%BB%D0%B5%D0%BD%D0%B8%D1%8F%20%D0%BF%D0%B5%D1%80%D1%81%D0%BE%D0%BD%D0%B0%D0%BB%D0%BE%D0%BC/predprinimatelskaya%20strategiya%20upravleniya%20personal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12607"/>
            <a:ext cx="1628800" cy="16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859216" cy="568863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Социализация</a:t>
            </a:r>
            <a:r>
              <a:rPr lang="ru-RU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представляет собой последовательное, всестороннее включение ребенка в общество, эмоциональное позитивное усвоение им общественных норм и ценностей, формирование собственной активной позиции личности. </a:t>
            </a:r>
            <a:r>
              <a:rPr lang="ru-RU" sz="2800" b="1" dirty="0" smtClean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 </a:t>
            </a:r>
            <a:br>
              <a:rPr lang="ru-RU" sz="2800" b="1" dirty="0" smtClean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Социализация</a:t>
            </a:r>
            <a:r>
              <a:rPr lang="ru-RU" sz="28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связана с вхождением ребенка в мир взрослых, причем как в объективный мир отношений, взаимодействия, деятельности, так и в субъективный мир смыслов, правил, норм и ценностей. </a:t>
            </a:r>
            <a:r>
              <a:rPr lang="ru-RU" sz="2800" b="1" dirty="0" smtClean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Посредниками </a:t>
            </a:r>
            <a:r>
              <a:rPr lang="ru-RU" sz="2800" b="1" dirty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и проводниками социализации для ребенка являются сначала родители, а затем другие значимые взрослые, в первую очередь воспитатели и педагоги.</a:t>
            </a:r>
          </a:p>
        </p:txBody>
      </p:sp>
      <p:pic>
        <p:nvPicPr>
          <p:cNvPr id="4" name="Рисунок 3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430" y="-99392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50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4316" y="836712"/>
            <a:ext cx="8352928" cy="579350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Федеральный </a:t>
            </a:r>
            <a:r>
              <a:rPr lang="ru-RU" sz="2600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государственный образовательный стандарт дошкольного образования определяет проблему позитивной социализации детей дошкольного возраста как основную, приоритетную в современных дошкольных образовательных организациях</a:t>
            </a:r>
            <a:r>
              <a:rPr lang="ru-RU" sz="26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000066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Социализация </a:t>
            </a:r>
            <a:r>
              <a:rPr lang="ru-RU" sz="2600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личности дошкольника является фундаментом в становлении и проявлении социальной культуры. </a:t>
            </a:r>
            <a:endParaRPr lang="ru-RU" sz="2600" b="1" dirty="0" smtClean="0">
              <a:solidFill>
                <a:srgbClr val="000066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000066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Дошкольный </a:t>
            </a:r>
            <a:r>
              <a:rPr lang="ru-RU" sz="2600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возраст является </a:t>
            </a:r>
            <a:r>
              <a:rPr lang="ru-RU" sz="2600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сензитивным</a:t>
            </a:r>
            <a:r>
              <a:rPr lang="ru-RU" sz="2600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периодом </a:t>
            </a:r>
            <a:r>
              <a:rPr lang="ru-RU" sz="2600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для социального развития, и значимым для вхождения ребенка в мир </a:t>
            </a:r>
            <a:endParaRPr lang="ru-RU" sz="2600" b="1" dirty="0" smtClean="0">
              <a:solidFill>
                <a:srgbClr val="000066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  социальных </a:t>
            </a:r>
            <a:r>
              <a:rPr lang="ru-RU" sz="2600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отношений. </a:t>
            </a:r>
          </a:p>
        </p:txBody>
      </p:sp>
      <p:pic>
        <p:nvPicPr>
          <p:cNvPr id="5" name="Рисунок 4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3885" y="-144016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detsad8kis.ucoz.ru/Roditelajm/2015/FGOS_rod/fgos_r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13576"/>
            <a:ext cx="2141984" cy="106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811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8542784" cy="5865515"/>
          </a:xfrm>
        </p:spPr>
        <p:txBody>
          <a:bodyPr>
            <a:normAutofit/>
          </a:bodyPr>
          <a:lstStyle/>
          <a:p>
            <a:pPr algn="just" fontAlgn="base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FF"/>
                </a:solidFill>
                <a:cs typeface="Times New Roman" panose="02020603050405020304" pitchFamily="18" charset="0"/>
              </a:rPr>
              <a:t>Позитивная социализация </a:t>
            </a:r>
            <a:r>
              <a:rPr lang="ru-RU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66"/>
                </a:solidFill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0066"/>
                </a:solidFill>
                <a:cs typeface="Times New Roman" panose="02020603050405020304" pitchFamily="18" charset="0"/>
              </a:rPr>
              <a:t>это умение ребенка взаимодействовать с окружающими людьми, выстраивать свое поведение и деятельность, учитывая потребности и интересы других.</a:t>
            </a:r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FF"/>
                </a:solidFill>
                <a:cs typeface="Times New Roman" panose="02020603050405020304" pitchFamily="18" charset="0"/>
              </a:rPr>
              <a:t>Цель позитивной </a:t>
            </a:r>
            <a:r>
              <a:rPr lang="ru-RU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социализации</a:t>
            </a:r>
            <a:r>
              <a:rPr lang="ru-RU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-  </a:t>
            </a:r>
            <a:r>
              <a:rPr lang="ru-RU" sz="2400" b="1" dirty="0">
                <a:solidFill>
                  <a:srgbClr val="000066"/>
                </a:solidFill>
                <a:cs typeface="Times New Roman" panose="02020603050405020304" pitchFamily="18" charset="0"/>
              </a:rPr>
              <a:t>освоение дошкольниками первоначальных представлений социального характера и включение их в систему социальных отношений общества.</a:t>
            </a:r>
          </a:p>
          <a:p>
            <a:pPr algn="just" fontAlgn="base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FF"/>
                </a:solidFill>
                <a:cs typeface="Times New Roman" panose="02020603050405020304" pitchFamily="18" charset="0"/>
              </a:rPr>
              <a:t>Элементы позитивной социализации</a:t>
            </a:r>
            <a:r>
              <a:rPr lang="ru-RU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   - </a:t>
            </a:r>
            <a:r>
              <a:rPr lang="ru-RU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эмоциональное </a:t>
            </a:r>
            <a:r>
              <a:rPr lang="ru-RU" sz="2400" b="1" dirty="0">
                <a:solidFill>
                  <a:srgbClr val="000066"/>
                </a:solidFill>
                <a:cs typeface="Times New Roman" panose="02020603050405020304" pitchFamily="18" charset="0"/>
              </a:rPr>
              <a:t>благополучие </a:t>
            </a:r>
            <a:r>
              <a:rPr lang="ru-RU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ребенка;</a:t>
            </a:r>
            <a:endParaRPr lang="ru-RU" sz="2400" b="1" dirty="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    - положительное </a:t>
            </a:r>
            <a:r>
              <a:rPr lang="ru-RU" sz="2400" b="1" dirty="0">
                <a:solidFill>
                  <a:srgbClr val="000066"/>
                </a:solidFill>
                <a:cs typeface="Times New Roman" panose="02020603050405020304" pitchFamily="18" charset="0"/>
              </a:rPr>
              <a:t>отношение к окружающим людям</a:t>
            </a:r>
            <a:r>
              <a:rPr lang="ru-RU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;</a:t>
            </a:r>
          </a:p>
          <a:p>
            <a:pPr marL="0" indent="0" fontAlgn="base">
              <a:buNone/>
            </a:pPr>
            <a:r>
              <a:rPr lang="ru-RU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    - коммуникативная </a:t>
            </a:r>
            <a:r>
              <a:rPr lang="ru-RU" sz="2400" b="1" dirty="0">
                <a:solidFill>
                  <a:srgbClr val="000066"/>
                </a:solidFill>
                <a:cs typeface="Times New Roman" panose="02020603050405020304" pitchFamily="18" charset="0"/>
              </a:rPr>
              <a:t>компетентность дошкольника;</a:t>
            </a:r>
            <a:br>
              <a:rPr lang="ru-RU" sz="2400" b="1" dirty="0">
                <a:solidFill>
                  <a:srgbClr val="000066"/>
                </a:solidFill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     -  развитие </a:t>
            </a:r>
            <a:r>
              <a:rPr lang="ru-RU" sz="2400" b="1" dirty="0">
                <a:solidFill>
                  <a:srgbClr val="000066"/>
                </a:solidFill>
                <a:cs typeface="Times New Roman" panose="02020603050405020304" pitchFamily="18" charset="0"/>
              </a:rPr>
              <a:t>социальных навыков детей.</a:t>
            </a:r>
          </a:p>
          <a:p>
            <a:pPr algn="just"/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3885" y="-144016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7111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2133425"/>
            <a:ext cx="51635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Спасибо за внимание!</a:t>
            </a:r>
          </a:p>
          <a:p>
            <a:endParaRPr lang="ru-RU" sz="4000" dirty="0"/>
          </a:p>
        </p:txBody>
      </p:sp>
      <p:pic>
        <p:nvPicPr>
          <p:cNvPr id="4" name="Рисунок 3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3885" y="-28369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&amp;Kcy;&amp;acy;&amp;rcy;&amp;tcy;&amp;icy;&amp;ncy;&amp;kcy;&amp;icy; &amp;pcy;&amp;ocy; &amp;zcy;&amp;acy;&amp;pcy;&amp;rcy;&amp;ocy;&amp;scy;&amp;ucy; &amp;pcy;&amp;acy;&amp;zcy;&amp;lcy;&amp;ycy; &amp;vcy;&amp;iecy;&amp;kcy;&amp;tcy;&amp;ocy;&amp;rcy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48125" l="0" r="99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52281"/>
          <a:stretch/>
        </p:blipFill>
        <p:spPr bwMode="auto">
          <a:xfrm>
            <a:off x="5383593" y="3789040"/>
            <a:ext cx="3429000" cy="283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Давыдова\Desktop\ПРОЕКТЫ ОТЧЕТЫ СЕМИНАРЫ\Буклет на Ярмарку\2 Разворот 1 Управленческий проект\фото дети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2" b="100000" l="488" r="951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857"/>
          <a:stretch/>
        </p:blipFill>
        <p:spPr bwMode="auto">
          <a:xfrm rot="21199125">
            <a:off x="8076512" y="4430302"/>
            <a:ext cx="1175530" cy="21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5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" y="-19067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Проектная команда</a:t>
            </a:r>
            <a:endParaRPr lang="ru-RU" sz="4000" b="1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84213" y="1268760"/>
            <a:ext cx="7632700" cy="485740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Н.Г. Зарубина</a:t>
            </a:r>
            <a:r>
              <a:rPr lang="ru-RU" altLang="ru-RU" sz="28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, заведующий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И.В. </a:t>
            </a:r>
            <a:r>
              <a:rPr lang="ru-RU" altLang="ru-RU" sz="28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Суратова</a:t>
            </a:r>
            <a:r>
              <a:rPr lang="ru-RU" altLang="ru-RU" sz="28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, старший воспитатель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И.Н. Лобода</a:t>
            </a:r>
            <a:r>
              <a:rPr lang="ru-RU" altLang="ru-RU" sz="28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, старший воспитатель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Н.А. Малышева</a:t>
            </a:r>
            <a:r>
              <a:rPr lang="ru-RU" altLang="ru-RU" sz="28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, педагог-психолог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О.В. Давыдова</a:t>
            </a:r>
            <a:r>
              <a:rPr lang="ru-RU" altLang="ru-RU" sz="28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, воспитатель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И.А. </a:t>
            </a:r>
            <a:r>
              <a:rPr lang="ru-RU" altLang="ru-RU" sz="2800" b="1" dirty="0" err="1" smtClean="0">
                <a:solidFill>
                  <a:srgbClr val="000066"/>
                </a:solidFill>
                <a:latin typeface="Calibri" panose="020F0502020204030204" pitchFamily="34" charset="0"/>
              </a:rPr>
              <a:t>Бибик</a:t>
            </a:r>
            <a:r>
              <a:rPr lang="ru-RU" altLang="ru-RU" sz="28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, учитель-логопед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С. Ю. Капитонова</a:t>
            </a:r>
            <a:r>
              <a:rPr lang="ru-RU" altLang="ru-RU" sz="28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, учитель - дефектолог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altLang="ru-RU" dirty="0" smtClean="0">
              <a:solidFill>
                <a:srgbClr val="000066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altLang="ru-RU" dirty="0" smtClean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altLang="ru-RU" dirty="0" smtClean="0">
              <a:solidFill>
                <a:srgbClr val="000066"/>
              </a:solidFill>
            </a:endParaRPr>
          </a:p>
        </p:txBody>
      </p:sp>
      <p:sp>
        <p:nvSpPr>
          <p:cNvPr id="30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1A4C7F-77B8-4DEC-A76F-286A92A5E092}" type="slidenum">
              <a:rPr lang="ru-RU" altLang="en-US">
                <a:solidFill>
                  <a:srgbClr val="000000"/>
                </a:solidFill>
              </a:rPr>
              <a:pPr/>
              <a:t>2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6" name="Рисунок 5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8455" y="185189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084491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EE50-BCDF-4AC3-A5BC-844B0E3FE623}" type="slidenum">
              <a:rPr lang="ru-RU" altLang="en-US" smtClean="0">
                <a:solidFill>
                  <a:srgbClr val="000000"/>
                </a:solidFill>
              </a:rPr>
              <a:pPr/>
              <a:t>3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7" name="Рисунок 6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3959" y="121168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1560" y="1628800"/>
            <a:ext cx="6977423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Консультант проекта:</a:t>
            </a:r>
          </a:p>
          <a:p>
            <a:endParaRPr lang="ru-RU" sz="2800" b="1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 Л.В. Богомолова, методист МОУ «ГЦРО»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 О.Е. Хабарова, </a:t>
            </a:r>
            <a:r>
              <a:rPr lang="ru-RU" sz="2800" b="1" dirty="0">
                <a:solidFill>
                  <a:srgbClr val="000066"/>
                </a:solidFill>
                <a:latin typeface="Calibri" panose="020F0502020204030204" pitchFamily="34" charset="0"/>
              </a:rPr>
              <a:t>методист МОУ «ГЦРО»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52271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0688" y="85814"/>
            <a:ext cx="8229600" cy="562074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Актуальность</a:t>
            </a:r>
            <a:endParaRPr lang="ru-RU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712968" cy="507342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66"/>
                </a:solidFill>
                <a:latin typeface="Calibri" panose="020F0502020204030204" pitchFamily="34" charset="0"/>
              </a:rPr>
              <a:t>Основным направлением реализации государственной программы Российской Федерации «Развитие образования» до 2020 года в сфере дошкольного и общего образования является обеспечение равенства доступа к качественному образованию, обновление его содержания и технологий (с особым вниманием к процессам социализации детей) в соответствии с изменившимися потребностями населения и новыми вызовами социального, культурного, экономического развития. </a:t>
            </a:r>
            <a:endParaRPr lang="ru-RU" sz="2000" b="1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Государственная политика в сфере образования, выраженная  во ФГОС ДО направлена на  создание условий развития ребенка, открывающих возможности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сверстниками, а также создание развивающей образовательной среды, которая представляет собой систему условий социализации и индивидуализации детей.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EE50-BCDF-4AC3-A5BC-844B0E3FE623}" type="slidenum">
              <a:rPr lang="ru-RU" altLang="en-US">
                <a:solidFill>
                  <a:srgbClr val="000000"/>
                </a:solidFill>
              </a:rPr>
              <a:pPr/>
              <a:t>4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6" name="Рисунок 5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5418" y="65311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gazeta.dp.ua/wp-content/uploads/2013/11/04-130x13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28144"/>
            <a:ext cx="1025558" cy="10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007869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72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ob.kz/wp-content/uploads/2012/04/hid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6917" y="5535387"/>
            <a:ext cx="137258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92696" y="548680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Проблемы</a:t>
            </a:r>
            <a:endParaRPr lang="ru-RU" sz="36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8229600" cy="50014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Дефицит педагогической компетенции в работе с детьми;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Противоречия между прежней системой управления ДОУ (службы ), которые направлены на развитие всех детей в целом, а сегодня управление должно быть направлено на каждого субъекта образовательной деятельности (дети, педагоги, родители, социум);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Противоречия между современными ценностями культуры человека и приоритетами деятельности ДОУ ( ФГОС ДО);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Социальные партнеры не всегда ориентированы на дошкольников</a:t>
            </a:r>
            <a:endParaRPr lang="ru-RU" sz="2000" b="1" dirty="0">
              <a:solidFill>
                <a:srgbClr val="0033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Documents and Settings\1\Рабочий стол\Фото на  конукрс\_1_Журавль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3885" y="-144016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2152299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1" y="1340768"/>
            <a:ext cx="85615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Идея проекта</a:t>
            </a:r>
            <a:r>
              <a:rPr lang="ru-RU" sz="2800" dirty="0">
                <a:solidFill>
                  <a:srgbClr val="0000FF"/>
                </a:solidFill>
              </a:rPr>
              <a:t>   </a:t>
            </a:r>
            <a:r>
              <a:rPr lang="ru-RU" sz="2400" b="1" dirty="0">
                <a:solidFill>
                  <a:srgbClr val="000066"/>
                </a:solidFill>
              </a:rPr>
              <a:t>заключается в том, чтобы  </a:t>
            </a:r>
            <a:r>
              <a:rPr lang="ru-RU" sz="2400" b="1" dirty="0" smtClean="0">
                <a:solidFill>
                  <a:srgbClr val="000066"/>
                </a:solidFill>
              </a:rPr>
              <a:t>используя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 </a:t>
            </a:r>
            <a:r>
              <a:rPr lang="ru-RU" sz="2400" b="1" dirty="0">
                <a:solidFill>
                  <a:srgbClr val="000066"/>
                </a:solidFill>
              </a:rPr>
              <a:t>механизмы </a:t>
            </a:r>
            <a:r>
              <a:rPr lang="ru-RU" sz="2400" b="1" dirty="0" smtClean="0">
                <a:solidFill>
                  <a:srgbClr val="000066"/>
                </a:solidFill>
              </a:rPr>
              <a:t> </a:t>
            </a:r>
            <a:r>
              <a:rPr lang="ru-RU" sz="2400" b="1" dirty="0">
                <a:solidFill>
                  <a:srgbClr val="000066"/>
                </a:solidFill>
              </a:rPr>
              <a:t>управления,  развивать </a:t>
            </a:r>
            <a:r>
              <a:rPr lang="ru-RU" sz="2400" b="1" dirty="0" smtClean="0">
                <a:solidFill>
                  <a:srgbClr val="000066"/>
                </a:solidFill>
              </a:rPr>
              <a:t>у </a:t>
            </a:r>
            <a:r>
              <a:rPr lang="ru-RU" sz="2400" b="1" dirty="0">
                <a:solidFill>
                  <a:srgbClr val="000066"/>
                </a:solidFill>
              </a:rPr>
              <a:t>педагогов </a:t>
            </a:r>
            <a:r>
              <a:rPr lang="ru-RU" sz="2400" b="1" dirty="0" smtClean="0">
                <a:solidFill>
                  <a:srgbClr val="000066"/>
                </a:solidFill>
              </a:rPr>
              <a:t>компетенции </a:t>
            </a:r>
            <a:r>
              <a:rPr lang="ru-RU" sz="2400" b="1" dirty="0">
                <a:solidFill>
                  <a:srgbClr val="000066"/>
                </a:solidFill>
              </a:rPr>
              <a:t>по созданию  </a:t>
            </a:r>
            <a:r>
              <a:rPr lang="ru-RU" sz="2400" b="1" dirty="0" smtClean="0">
                <a:solidFill>
                  <a:srgbClr val="000066"/>
                </a:solidFill>
              </a:rPr>
              <a:t>вариативной среды , дающей </a:t>
            </a:r>
            <a:r>
              <a:rPr lang="ru-RU" sz="2400" b="1" dirty="0">
                <a:solidFill>
                  <a:srgbClr val="000066"/>
                </a:solidFill>
              </a:rPr>
              <a:t>возможность каждому </a:t>
            </a:r>
            <a:r>
              <a:rPr lang="ru-RU" sz="2400" b="1" dirty="0" smtClean="0">
                <a:solidFill>
                  <a:srgbClr val="000066"/>
                </a:solidFill>
              </a:rPr>
              <a:t>ребенку  </a:t>
            </a:r>
            <a:r>
              <a:rPr lang="ru-RU" sz="2400" b="1" dirty="0">
                <a:solidFill>
                  <a:srgbClr val="000066"/>
                </a:solidFill>
              </a:rPr>
              <a:t>позитивную социализацию.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704" y="3580796"/>
            <a:ext cx="89893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Цель:</a:t>
            </a:r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Сформировать у педагогов компетенции социально-педагогического проектирования как основной  инструментарий развития вариативной среды ДОУ для каждого участника образовательного процесса.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&amp;Kcy;&amp;acy;&amp;rcy;&amp;tcy;&amp;icy;&amp;ncy;&amp;kcy;&amp;icy; &amp;pcy;&amp;ocy; &amp;zcy;&amp;acy;&amp;pcy;&amp;rcy;&amp;ocy;&amp;scy;&amp;ucy; &amp;rcy;&amp;iecy;&amp;scy;&amp;ocy;&amp;tscy;&amp;icy;&amp;acy;&amp;lcy;&amp;icy;&amp;zcy;&amp;acy;&amp;tscy;&amp;icy;&amp;ya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4" b="100000" l="5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336" y="5085183"/>
            <a:ext cx="2350185" cy="15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Documents and Settings\1\Рабочий стол\Фото на  конукрс\_1_Журавль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6055" y="32789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67503"/>
            <a:ext cx="921702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Задачи: </a:t>
            </a:r>
            <a:endParaRPr lang="ru-RU" sz="2800" b="1" dirty="0" smtClean="0">
              <a:solidFill>
                <a:srgbClr val="0000FF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99"/>
                </a:solidFill>
              </a:rPr>
              <a:t>Изучить новые подходы в организации вариативной среды ДОУ, обеспечивающих  позитивную социализацию воспитанников</a:t>
            </a:r>
            <a:r>
              <a:rPr lang="ru-RU" b="1" dirty="0" smtClean="0">
                <a:solidFill>
                  <a:srgbClr val="003399"/>
                </a:solidFill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3399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99"/>
                </a:solidFill>
              </a:rPr>
              <a:t>Разработать алгоритм исследования индивидуально - педагогических ситуаций (ИПС)  для педагогов</a:t>
            </a:r>
            <a:r>
              <a:rPr lang="ru-RU" b="1" dirty="0" smtClean="0">
                <a:solidFill>
                  <a:srgbClr val="003399"/>
                </a:solidFill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3399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99"/>
                </a:solidFill>
              </a:rPr>
              <a:t>Организовать работу по повышению  уровня  компетентности педагогов  по вопросам  социально- педагогического проектирования</a:t>
            </a:r>
            <a:r>
              <a:rPr lang="ru-RU" b="1" dirty="0" smtClean="0">
                <a:solidFill>
                  <a:srgbClr val="003399"/>
                </a:solidFill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3399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99"/>
                </a:solidFill>
              </a:rPr>
              <a:t>Создать модель  проектирования  ИОС</a:t>
            </a:r>
            <a:r>
              <a:rPr lang="ru-RU" b="1" dirty="0" smtClean="0">
                <a:solidFill>
                  <a:srgbClr val="003399"/>
                </a:solidFill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3399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99"/>
                </a:solidFill>
              </a:rPr>
              <a:t>Внедрить в практику работы  современные подходы  к организации вариативной среды, обеспечивающих  индивидуальную траекторию  ребенка в рамках социально - педагогического проектирования</a:t>
            </a:r>
            <a:r>
              <a:rPr lang="ru-RU" b="1" dirty="0" smtClean="0">
                <a:solidFill>
                  <a:srgbClr val="003399"/>
                </a:solidFill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3399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99"/>
                </a:solidFill>
              </a:rPr>
              <a:t>Создать банк данных (кейс) ИОС с воспитанниками и способами их разрешения</a:t>
            </a:r>
            <a:r>
              <a:rPr lang="ru-RU" b="1" dirty="0" smtClean="0">
                <a:solidFill>
                  <a:srgbClr val="003399"/>
                </a:solidFill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3399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3399"/>
                </a:solidFill>
              </a:rPr>
              <a:t>Обеспечить вовлеченность всех участников образовательных отношений  в процессе создания вариативной образовательной среды в ДОУ</a:t>
            </a:r>
          </a:p>
          <a:p>
            <a:endParaRPr lang="ru-RU" dirty="0"/>
          </a:p>
        </p:txBody>
      </p:sp>
      <p:pic>
        <p:nvPicPr>
          <p:cNvPr id="4" name="Рисунок 3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058" y="47703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gazeta.dp.ua/wp-content/uploads/2013/11/04-130x13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300" y="5940923"/>
            <a:ext cx="1025558" cy="10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2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404664"/>
            <a:ext cx="246896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297981" y="692696"/>
            <a:ext cx="9092920" cy="62733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Образовательная  среда   </a:t>
            </a:r>
            <a:r>
              <a:rPr lang="ru-RU" sz="2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- комплекс  условий, которые  обеспечивают  развитие детей в дошкольной образовательной организации , в том числе, развивающая  предметно- пространственная  среда,  взаимодействие   между педагогами и детьми, детская игра, развивающее предметно- пространственное  содержание  образовательных областей.</a:t>
            </a:r>
          </a:p>
          <a:p>
            <a:pPr>
              <a:buFontTx/>
              <a:buChar char="-"/>
            </a:pPr>
            <a:endParaRPr lang="ru-RU" sz="2000" b="1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РППС </a:t>
            </a:r>
            <a:r>
              <a:rPr lang="ru-RU" sz="2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– это специфически для каждой группы  образовательное оборудование, материалы,  мебель и т.п.  в сочетании  с определенными принципами разделения пространства группы.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u-RU" sz="1600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/ФГОС ДО Приказы и письма </a:t>
            </a:r>
            <a:r>
              <a:rPr lang="ru-RU" sz="1600" dirty="0" err="1" smtClean="0">
                <a:solidFill>
                  <a:srgbClr val="003399"/>
                </a:solidFill>
                <a:cs typeface="Times New Roman" panose="02020603050405020304" pitchFamily="18" charset="0"/>
              </a:rPr>
              <a:t>Минобрнауки</a:t>
            </a:r>
            <a:r>
              <a:rPr lang="ru-RU" sz="1600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 РФ»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М.: ТЦ Сфера, 217/</a:t>
            </a:r>
            <a:endParaRPr lang="ru-RU" sz="16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00FF"/>
                </a:solidFill>
              </a:rPr>
              <a:t>Вариативность среды  </a:t>
            </a:r>
            <a:r>
              <a:rPr lang="ru-RU" sz="2000" b="1" dirty="0" smtClean="0">
                <a:solidFill>
                  <a:srgbClr val="003399"/>
                </a:solidFill>
              </a:rPr>
              <a:t>- </a:t>
            </a:r>
            <a:r>
              <a:rPr lang="ru-RU" sz="2000" b="1" dirty="0">
                <a:solidFill>
                  <a:srgbClr val="003399"/>
                </a:solidFill>
              </a:rPr>
              <a:t/>
            </a:r>
            <a:br>
              <a:rPr lang="ru-RU" sz="2000" b="1" dirty="0">
                <a:solidFill>
                  <a:srgbClr val="003399"/>
                </a:solidFill>
              </a:rPr>
            </a:br>
            <a:r>
              <a:rPr lang="ru-RU" sz="2000" b="1" dirty="0">
                <a:solidFill>
                  <a:srgbClr val="003399"/>
                </a:solidFill>
              </a:rPr>
              <a:t>наличие в Организации или </a:t>
            </a:r>
            <a:r>
              <a:rPr lang="ru-RU" sz="2000" b="1" dirty="0" smtClean="0">
                <a:solidFill>
                  <a:srgbClr val="003399"/>
                </a:solidFill>
              </a:rPr>
              <a:t>группе </a:t>
            </a:r>
            <a:r>
              <a:rPr lang="ru-RU" sz="2000" b="1" dirty="0">
                <a:solidFill>
                  <a:srgbClr val="003399"/>
                </a:solidFill>
              </a:rPr>
              <a:t>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</a:t>
            </a:r>
            <a:br>
              <a:rPr lang="ru-RU" sz="2000" b="1" dirty="0">
                <a:solidFill>
                  <a:srgbClr val="003399"/>
                </a:solidFill>
              </a:rPr>
            </a:br>
            <a:r>
              <a:rPr lang="ru-RU" sz="2000" b="1" dirty="0">
                <a:solidFill>
                  <a:srgbClr val="003399"/>
                </a:solidFill>
              </a:rPr>
              <a:t>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</a:t>
            </a:r>
            <a:r>
              <a:rPr lang="ru-RU" sz="2000" b="1" dirty="0" smtClean="0">
                <a:solidFill>
                  <a:srgbClr val="003399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3399"/>
                </a:solidFill>
              </a:rPr>
              <a:t> </a:t>
            </a:r>
            <a:r>
              <a:rPr lang="ru-RU" sz="2000" b="1" dirty="0" smtClean="0">
                <a:solidFill>
                  <a:srgbClr val="003399"/>
                </a:solidFill>
              </a:rPr>
              <a:t>                                                                                                                            </a:t>
            </a:r>
            <a:r>
              <a:rPr lang="ru-RU" sz="1600" dirty="0" smtClean="0">
                <a:solidFill>
                  <a:srgbClr val="003399"/>
                </a:solidFill>
              </a:rPr>
              <a:t>/ФГОС ДО/</a:t>
            </a:r>
            <a:endParaRPr lang="ru-RU" sz="1600" dirty="0">
              <a:solidFill>
                <a:srgbClr val="003399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7372" y="9432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982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404664"/>
            <a:ext cx="246896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584684"/>
            <a:ext cx="7859216" cy="58326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Под вариативной образовательной средой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мы понимаем: 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совокупность образовательных программ (коррекционных, ООП,   адаптированных и т.д.),  моделирование социально -  значимых   проектов и индивидуальных  образовательных маршрутов.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систему предметных сред, насыщенных материалом и оборудованием для реализации  самостоятельной творческой деятельности и раскрытия  потенциала личности ребенка</a:t>
            </a:r>
          </a:p>
          <a:p>
            <a:pPr>
              <a:buFontTx/>
              <a:buChar char="-"/>
            </a:pPr>
            <a:endParaRPr lang="ru-RU" sz="2400" b="1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систему новых подходов в управлении ДОУ</a:t>
            </a:r>
            <a:endParaRPr lang="ru-RU" sz="2400" b="1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7372" y="9432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3039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dtekhnologii_v_dou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edtekhnologii_v_dou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</TotalTime>
  <Words>1001</Words>
  <Application>Microsoft Office PowerPoint</Application>
  <PresentationFormat>Экран (4:3)</PresentationFormat>
  <Paragraphs>132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pedtekhnologii_v_dou</vt:lpstr>
      <vt:lpstr>1_pedtekhnologii_v_dou</vt:lpstr>
      <vt:lpstr>Презентация PowerPoint</vt:lpstr>
      <vt:lpstr>Проектная команда</vt:lpstr>
      <vt:lpstr>Презентация PowerPoint</vt:lpstr>
      <vt:lpstr>Актуальность</vt:lpstr>
      <vt:lpstr>Проблемы</vt:lpstr>
      <vt:lpstr>Презентация PowerPoint</vt:lpstr>
      <vt:lpstr>Презентация PowerPoint</vt:lpstr>
      <vt:lpstr>  </vt:lpstr>
      <vt:lpstr>  </vt:lpstr>
      <vt:lpstr>  </vt:lpstr>
      <vt:lpstr>  </vt:lpstr>
      <vt:lpstr>Риски проекта</vt:lpstr>
      <vt:lpstr>Мероприятия по проекту  для города</vt:lpstr>
      <vt:lpstr>Презентация PowerPoint</vt:lpstr>
      <vt:lpstr>Презентация PowerPoint</vt:lpstr>
      <vt:lpstr>Социализация представляет собой последовательное, всестороннее включение ребенка в общество, эмоциональное позитивное усвоение им общественных норм и ценностей, формирование собственной активной позиции личности.    Социализация связана с вхождением ребенка в мир взрослых, причем как в объективный мир отношений, взаимодействия, деятельности, так и в субъективный мир смыслов, правил, норм и ценностей.   Посредниками и проводниками социализации для ребенка являются сначала родители, а затем другие значимые взрослые, в первую очередь воспитатели и педагоги.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Давыдова</cp:lastModifiedBy>
  <cp:revision>167</cp:revision>
  <dcterms:created xsi:type="dcterms:W3CDTF">2016-01-29T17:42:19Z</dcterms:created>
  <dcterms:modified xsi:type="dcterms:W3CDTF">2018-05-14T14:20:08Z</dcterms:modified>
</cp:coreProperties>
</file>