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49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306" r:id="rId21"/>
    <p:sldId id="307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08" r:id="rId32"/>
    <p:sldId id="290" r:id="rId33"/>
    <p:sldId id="291" r:id="rId34"/>
    <p:sldId id="292" r:id="rId35"/>
    <p:sldId id="309" r:id="rId36"/>
    <p:sldId id="294" r:id="rId37"/>
    <p:sldId id="310" r:id="rId38"/>
    <p:sldId id="311" r:id="rId39"/>
    <p:sldId id="312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7" d="100"/>
          <a:sy n="117" d="100"/>
        </p:scale>
        <p:origin x="-876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C65B60-3BDA-4583-8AE8-6B4D1C90066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0111D43A-CAB8-4AA4-AF6F-46252E772C29}" type="pres">
      <dgm:prSet presAssocID="{D6C65B60-3BDA-4583-8AE8-6B4D1C90066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1EA1693-B977-4339-ADA9-7DF1170F347A}" type="presOf" srcId="{D6C65B60-3BDA-4583-8AE8-6B4D1C900665}" destId="{0111D43A-CAB8-4AA4-AF6F-46252E772C29}" srcOrd="0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C6200-B36D-4194-9DFF-2FB0FAD5E48B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47AFF-B8EF-4D52-B806-D3B41600FA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4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43B62-7FB8-470B-BAD3-A755C8285133}" type="slidenum">
              <a:rPr lang="ru-RU" smtClean="0"/>
              <a:pPr eaLnBrk="1" hangingPunct="1"/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1084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7801DD-BE0A-4321-80E7-C3560C122DF1}" type="slidenum">
              <a:rPr lang="ru-RU" smtClean="0"/>
              <a:pPr eaLnBrk="1" hangingPunct="1"/>
              <a:t>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58739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1C78BB-7A67-4ECE-9279-10168DAFAB83}" type="slidenum">
              <a:rPr lang="ru-RU" smtClean="0"/>
              <a:pPr eaLnBrk="1" hangingPunct="1"/>
              <a:t>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71276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FCDB0A-FF5D-4C46-A924-84A8D75FD499}" type="slidenum">
              <a:rPr lang="ru-RU" smtClean="0"/>
              <a:pPr eaLnBrk="1" hangingPunct="1"/>
              <a:t>11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7644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68E08-40B2-411A-988D-8A345938B5B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66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95FC94-DBDC-4479-B35B-35741702A0A3}" type="slidenum">
              <a:rPr lang="ru-RU" smtClean="0"/>
              <a:pPr eaLnBrk="1" hangingPunct="1"/>
              <a:t>26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23951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E80617-B5BD-4582-8F27-B2E254CD24C6}" type="slidenum">
              <a:rPr lang="ru-RU" smtClean="0"/>
              <a:pPr eaLnBrk="1" hangingPunct="1"/>
              <a:t>27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50818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385498-DC9B-4469-BAC9-B4CE32DF6909}" type="slidenum">
              <a:rPr lang="ru-RU" smtClean="0"/>
              <a:pPr eaLnBrk="1" hangingPunct="1"/>
              <a:t>45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9398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23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50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8962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30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1844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44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00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978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3BD7A-6635-4954-9E9A-76AB363325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28497"/>
      </p:ext>
    </p:extLst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590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2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7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8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27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5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3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0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5246" y="874025"/>
            <a:ext cx="6588732" cy="448249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Публичный  информационный доклад </a:t>
            </a:r>
            <a:b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деятельности педагогического коллектива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муниципального дошкольного образовательного учреждения </a:t>
            </a:r>
            <a:b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   развития ребенка – </a:t>
            </a:r>
            <a:b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детский сад № 12</a:t>
            </a:r>
            <a:b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Фрунзенского района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 Ярославля</a:t>
            </a:r>
            <a:b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2014-2015 г.</a:t>
            </a:r>
            <a:endParaRPr lang="ru-RU" sz="27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4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424411" y="270465"/>
            <a:ext cx="7632194" cy="4714875"/>
          </a:xfrm>
        </p:spPr>
        <p:txBody>
          <a:bodyPr>
            <a:normAutofit fontScale="25000" lnSpcReduction="20000"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7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Участие детей в конкурсах, </a:t>
            </a:r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выставках</a:t>
            </a:r>
          </a:p>
          <a:p>
            <a:pPr fontAlgn="base"/>
            <a:r>
              <a:rPr lang="ru-RU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Международный </a:t>
            </a:r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игровой  конкурс по естествознанию "Человек и природа" (Борисова Арина – 1 место, 2 место – 10 участников: Егоров Никита</a:t>
            </a:r>
            <a:r>
              <a:rPr lang="ru-RU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Казаков </a:t>
            </a:r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Матвей, </a:t>
            </a:r>
            <a:r>
              <a:rPr lang="ru-RU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Дапшис</a:t>
            </a:r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 Валерия, Дедова Арина,  Ефимов Константин, Коршунов Егор, </a:t>
            </a:r>
            <a:r>
              <a:rPr lang="ru-RU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Мухорина</a:t>
            </a:r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 Ася, Панова Полина, Смирнов Алеша, Соколова Настя).</a:t>
            </a:r>
            <a:endParaRPr lang="ru-RU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Благотворительный концерт в пользу </a:t>
            </a:r>
            <a:r>
              <a:rPr lang="ru-RU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Кирилло</a:t>
            </a:r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Афанасиевкого</a:t>
            </a:r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 монастыря, Благодарственное письмо</a:t>
            </a:r>
            <a:endParaRPr lang="ru-RU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Фестиваль декоративно- прикладного творчества "Пасхальное яйцо – 2015" Диплом, 1 место в номинации "Творец" </a:t>
            </a:r>
            <a:endParaRPr lang="ru-RU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Фестиваль декоративно- прикладного творчества  "Пасхальное яйцо- 2015". Диплом, 2 место в номинации "Пасхальная композиция"</a:t>
            </a:r>
            <a:endParaRPr lang="ru-RU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Городской конкурс "Семейные ценности", Свидетельство участника в номинации "Семейная ярмарка"</a:t>
            </a:r>
            <a:endParaRPr lang="ru-RU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Городские экологические  акции: «Мы бумагу соберём, лес в  России сбережём»</a:t>
            </a:r>
            <a:endParaRPr lang="ru-RU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«Батарейка» (дети и родители детского сада)</a:t>
            </a:r>
            <a:endParaRPr lang="ru-RU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Городской конкурс «Накормите птиц» в рамках  экологической акции «Накормите птиц зимой»(дети старших и подготовительных групп)</a:t>
            </a:r>
            <a:endParaRPr lang="ru-RU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Городская  акция « Мы вместе» в преддверии  «Дня памяти жертв ДТП» ( поделки для детей, письма  детям, пострадавших в ДТП и водителям) </a:t>
            </a:r>
            <a:endParaRPr lang="ru-RU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конкурс творческих работ по энергосбережению", Благодарственное письмо, свидетельства на каждого участника  (Фролова Таисия, Васина София, </a:t>
            </a:r>
            <a:r>
              <a:rPr lang="ru-RU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Китикова</a:t>
            </a:r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 Аня, Панова Полина, Бабаян Таисия, </a:t>
            </a:r>
            <a:r>
              <a:rPr lang="ru-RU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Мстоян</a:t>
            </a:r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 Зина, Шубникова Милана)</a:t>
            </a:r>
            <a:endParaRPr lang="ru-RU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5600" b="1" dirty="0">
                <a:latin typeface="Arial" panose="020B0604020202020204" pitchFamily="34" charset="0"/>
                <a:cs typeface="Arial" panose="020B0604020202020204" pitchFamily="34" charset="0"/>
              </a:rPr>
              <a:t>Благотворительная акция "Поможем бездомным животным", Благодарственное письмо, Свидетельства на каждого участника (Шубникова Милана, Фролова Таисия, Вахнина Олеся, Белякова Валерия)</a:t>
            </a:r>
            <a:endParaRPr lang="ru-RU" sz="5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1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735324" y="109506"/>
            <a:ext cx="5600700" cy="6165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Курсы повышения квалификации</a:t>
            </a: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389431" y="1170835"/>
            <a:ext cx="7984101" cy="3964781"/>
          </a:xfrm>
        </p:spPr>
        <p:txBody>
          <a:bodyPr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Зарубина Н.Г,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Суратова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И.В, Давыдова О.В  «Школа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проектирования- 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3»;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Лобода И.Н.-  ГОАУ ЯО ИРО « ФГОС ДО: содержание, технологии»;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Трофимова Л.С.,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Яшумова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Н.Н.-   «Создание условий по сопровождению педагогов дошкольных учреждений, не имеющих специального педагогического образования», ГЦРО;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Бибик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И.А. - ГОАУ ЯО ИРО « ФГОС: современные вопросы теории и практики логопедической работы в ДОУ »;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Суратова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И.В., Давыдова О.В., Власова Н.В.-  Учебный центр «Специалист» Мониторинг социальных отношений субъектов образовательной практики в условиях реализации ФГОС ДО на персональном, групповом и массовом уровнях методом «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Социомониторинг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Сервис»;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педагогов обучились на курсах «Инновационные формы работы с семьей на современном этапе развития образования »;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педагогов прошли обучение на курсах при ЯГПУ им. К.Д. Ушинского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«Современные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в воспитании и обучении детей,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соответствующие     требованиям ФГОС ДО»;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ru-RU" dirty="0"/>
          </a:p>
          <a:p>
            <a:pPr marL="0" indent="0">
              <a:buClr>
                <a:schemeClr val="accent3"/>
              </a:buClr>
              <a:buNone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1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1143001" y="87865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792202"/>
              </p:ext>
            </p:extLst>
          </p:nvPr>
        </p:nvGraphicFramePr>
        <p:xfrm>
          <a:off x="536228" y="3227284"/>
          <a:ext cx="6795447" cy="3288845"/>
        </p:xfrm>
        <a:graphic>
          <a:graphicData uri="http://schemas.openxmlformats.org/drawingml/2006/table">
            <a:tbl>
              <a:tblPr/>
              <a:tblGrid>
                <a:gridCol w="1965615"/>
                <a:gridCol w="954763"/>
                <a:gridCol w="1010900"/>
                <a:gridCol w="954714"/>
                <a:gridCol w="954763"/>
                <a:gridCol w="954692"/>
              </a:tblGrid>
              <a:tr h="629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Возраст детей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 1,5 до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лет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 3 до 4 лет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                                            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 4 до 5 лет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 5 до 6 лет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 6 до 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лет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Продолжительность  непрерывной непосредственно образовательной деятельности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8-10 мин.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мин.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 мин.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20- 25 мин.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 мин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162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itchFamily="34" charset="0"/>
                          <a:cs typeface="Arial" pitchFamily="34" charset="0"/>
                        </a:rPr>
                        <a:t>Максимально-допустимый объём образовательной</a:t>
                      </a:r>
                      <a:r>
                        <a:rPr lang="ru-RU" sz="1100" b="1" baseline="0" dirty="0" smtClean="0">
                          <a:latin typeface="Arial" pitchFamily="34" charset="0"/>
                          <a:cs typeface="Arial" pitchFamily="34" charset="0"/>
                        </a:rPr>
                        <a:t> нагрузки в первую половину дня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8-10 </a:t>
                      </a:r>
                    </a:p>
                    <a:p>
                      <a:pPr algn="ctr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мин</a:t>
                      </a:r>
                      <a:endParaRPr lang="ru-RU" sz="1400" dirty="0"/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30 мин.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40 мин.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45 мин.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90 мин.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4742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itchFamily="34" charset="0"/>
                          <a:cs typeface="Arial" pitchFamily="34" charset="0"/>
                        </a:rPr>
                        <a:t>Перерыв между занятиями 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10 мин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10 мин</a:t>
                      </a:r>
                    </a:p>
                    <a:p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10 мин</a:t>
                      </a:r>
                    </a:p>
                    <a:p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10 мин</a:t>
                      </a:r>
                    </a:p>
                    <a:p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77567" y="2752303"/>
            <a:ext cx="2625329" cy="3693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Учебный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sp>
        <p:nvSpPr>
          <p:cNvPr id="14374" name="Rectangle 2"/>
          <p:cNvSpPr>
            <a:spLocks noChangeArrowheads="1"/>
          </p:cNvSpPr>
          <p:nvPr/>
        </p:nvSpPr>
        <p:spPr bwMode="auto">
          <a:xfrm>
            <a:off x="0" y="878659"/>
            <a:ext cx="665617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71450"/>
            <a:endParaRPr lang="ru-RU" sz="1200" dirty="0">
              <a:latin typeface="Times New Roman"/>
              <a:ea typeface="Times New Roman"/>
            </a:endParaRPr>
          </a:p>
          <a:p>
            <a:pPr indent="171450"/>
            <a:endParaRPr lang="ru-RU" sz="1200" dirty="0">
              <a:latin typeface="Times New Roman"/>
              <a:ea typeface="Times New Roman"/>
            </a:endParaRPr>
          </a:p>
          <a:p>
            <a:pPr indent="171450"/>
            <a:r>
              <a:rPr lang="ru-RU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Обеспечение  качества дошкольного образования.</a:t>
            </a:r>
          </a:p>
          <a:p>
            <a:pPr indent="171450"/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2. Интеграция проектов в пространство образовательного процесса.</a:t>
            </a:r>
          </a:p>
          <a:p>
            <a:pPr indent="171450"/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3. Безопасность образовательного процесса.  </a:t>
            </a:r>
          </a:p>
          <a:p>
            <a:pPr indent="171450"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4. Создание условий для взаимодействия всех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участников 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indent="171450" algn="just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образовательного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процесса, внедрение новых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методов</a:t>
            </a:r>
          </a:p>
          <a:p>
            <a:pPr indent="171450" algn="just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взаимодействия с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семьей  и социальными партнерами.</a:t>
            </a:r>
            <a:endParaRPr lang="ru-RU" sz="14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indent="171450"/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09623" y="155993"/>
            <a:ext cx="6900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050" b="1" i="1" dirty="0">
                <a:solidFill>
                  <a:srgbClr val="943634"/>
                </a:solidFill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Приоритетные направления деятельности МДОУ: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51" name="Рисунок 9" descr="дети природа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43" y="1178741"/>
            <a:ext cx="2543939" cy="18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77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506" y="1241757"/>
            <a:ext cx="2823209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Ценностные </a:t>
            </a:r>
          </a:p>
          <a:p>
            <a:r>
              <a:rPr lang="ru-RU" sz="3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ориентиры</a:t>
            </a:r>
          </a:p>
          <a:p>
            <a:pPr algn="ctr"/>
            <a:r>
              <a:rPr lang="ru-RU" sz="3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ДОУ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3487130" y="5714185"/>
            <a:ext cx="4775422" cy="911202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92D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Событийность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3487130" y="3591019"/>
            <a:ext cx="4775422" cy="906840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92D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Творчество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3461418" y="2462437"/>
            <a:ext cx="4801134" cy="959464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92D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Инклюзия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3468262" y="1359627"/>
            <a:ext cx="4794290" cy="856351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92D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Семья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3461418" y="208672"/>
            <a:ext cx="4801134" cy="878724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92D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Здоровье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3487130" y="4559786"/>
            <a:ext cx="4775422" cy="938566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92D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Социальная солидарность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8" y="2830395"/>
            <a:ext cx="2181078" cy="37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355383" y="382604"/>
            <a:ext cx="4200525" cy="526559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3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Задачи работы</a:t>
            </a:r>
          </a:p>
        </p:txBody>
      </p:sp>
      <p:sp>
        <p:nvSpPr>
          <p:cNvPr id="19460" name="Прямоугольник 5"/>
          <p:cNvSpPr>
            <a:spLocks noChangeArrowheads="1"/>
          </p:cNvSpPr>
          <p:nvPr/>
        </p:nvSpPr>
        <p:spPr bwMode="auto">
          <a:xfrm>
            <a:off x="437187" y="1334477"/>
            <a:ext cx="6902727" cy="473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57175" indent="-257175" eaLnBrk="0" hangingPunct="0">
              <a:buAutoNum type="arabicPeriod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Создать комплекс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нормативно – правового, организационно – методического , информационно – просветительского  обеспечения системы духовно – нравственного воспитания детей.</a:t>
            </a:r>
          </a:p>
          <a:p>
            <a:pPr marL="257175" indent="-257175" eaLnBrk="0" hangingPunct="0">
              <a:buAutoNum type="arabicPeriod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Создать систему мер по подготовке, просвещению и повышению квалификации педагогических кадров и других работников ДОУ в области духовно – нравственного воспитания .</a:t>
            </a:r>
          </a:p>
          <a:p>
            <a:pPr marL="257175" indent="-257175" eaLnBrk="0" hangingPunct="0">
              <a:buAutoNum type="arabicPeriod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Интегрировать  духовно – нравственное содержание в образовательные проекты</a:t>
            </a:r>
          </a:p>
          <a:p>
            <a:pPr marL="192881" indent="-192881" eaLnBrk="0" hangingPunct="0">
              <a:buAutoNum type="arabicPeriod" startAt="4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 Обновить содержание образования через внедрение авторских программ, технологий, творческих проектов.</a:t>
            </a:r>
          </a:p>
          <a:p>
            <a:pPr marL="192881" indent="-192881" eaLnBrk="0" hangingPunct="0">
              <a:buAutoNum type="arabicPeriod" startAt="4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Построить Событийную воспитательную и образовательную и образовательную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детско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 – взрослую общность.</a:t>
            </a:r>
          </a:p>
          <a:p>
            <a:pPr marL="192881" indent="-192881" eaLnBrk="0" hangingPunct="0">
              <a:buAutoNum type="arabicPeriod" startAt="4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Предоставлять воспитанникам и их семьям , коллективу, социальным партнерам возможность совместного прогнозирования, планирования, проживания воспитательного и образовательного пространства.</a:t>
            </a:r>
          </a:p>
          <a:p>
            <a:pPr marL="257175" indent="-257175" eaLnBrk="0" hangingPunct="0">
              <a:buAutoNum type="arabicPeriod" startAt="3"/>
            </a:pPr>
            <a:endParaRPr lang="ru-RU" sz="1350" dirty="0">
              <a:solidFill>
                <a:srgbClr val="00000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5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70003" y="2236619"/>
            <a:ext cx="1339458" cy="918102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</a:rPr>
              <a:t>Творческие группы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37333" y="2229284"/>
            <a:ext cx="1131164" cy="918102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 err="1">
                <a:solidFill>
                  <a:srgbClr val="002060"/>
                </a:solidFill>
              </a:rPr>
              <a:t>Тьюторы</a:t>
            </a:r>
            <a:endParaRPr lang="ru-RU" sz="135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13131" y="2229284"/>
            <a:ext cx="1251778" cy="918102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</a:rPr>
              <a:t>Работа со студентами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75869" y="2246006"/>
            <a:ext cx="1839260" cy="918102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Научно- исследователь-</a:t>
            </a:r>
          </a:p>
          <a:p>
            <a:pPr algn="ctr"/>
            <a:r>
              <a:rPr lang="ru-RU" sz="1200" b="1" dirty="0" err="1">
                <a:solidFill>
                  <a:srgbClr val="002060"/>
                </a:solidFill>
              </a:rPr>
              <a:t>ская</a:t>
            </a:r>
            <a:r>
              <a:rPr lang="ru-RU" sz="1200" b="1" dirty="0">
                <a:solidFill>
                  <a:srgbClr val="002060"/>
                </a:solidFill>
              </a:rPr>
              <a:t> деятельность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52031" y="2244274"/>
            <a:ext cx="1188132" cy="918102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</a:rPr>
              <a:t>Участие в конкурсах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14261" y="4182940"/>
            <a:ext cx="1352139" cy="1016855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Методическое обеспечение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82206" y="4182940"/>
            <a:ext cx="1245658" cy="1017598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Активизация знаний в области педагогики и </a:t>
            </a:r>
            <a:r>
              <a:rPr lang="ru-RU" sz="1200" b="1" dirty="0" smtClean="0">
                <a:solidFill>
                  <a:srgbClr val="002060"/>
                </a:solidFill>
              </a:rPr>
              <a:t>психологи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06592" y="4179867"/>
            <a:ext cx="1700046" cy="1016855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Коммуникативная, информационная и методическая поддержка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46830" y="4202832"/>
            <a:ext cx="983836" cy="954565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0130" y="5815870"/>
            <a:ext cx="8402594" cy="371577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Базовые компетенции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502508" y="2152688"/>
            <a:ext cx="13749" cy="3663182"/>
          </a:xfrm>
          <a:prstGeom prst="straightConnector1">
            <a:avLst/>
          </a:prstGeom>
          <a:ln w="635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4" idx="2"/>
          </p:cNvCxnSpPr>
          <p:nvPr/>
        </p:nvCxnSpPr>
        <p:spPr>
          <a:xfrm flipV="1">
            <a:off x="2790330" y="5199795"/>
            <a:ext cx="1" cy="52557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4423719" y="5210209"/>
            <a:ext cx="6043" cy="515163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5726362" y="5225250"/>
            <a:ext cx="12386" cy="51516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6814130" y="5225250"/>
            <a:ext cx="8133" cy="52276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8020727" y="5246450"/>
            <a:ext cx="971" cy="48652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 flipV="1">
            <a:off x="1441622" y="5210209"/>
            <a:ext cx="7493" cy="515163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8709235" y="2152688"/>
            <a:ext cx="15217" cy="3699481"/>
          </a:xfrm>
          <a:prstGeom prst="straightConnector1">
            <a:avLst/>
          </a:prstGeom>
          <a:ln w="635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3605118" y="1975544"/>
            <a:ext cx="0" cy="2209541"/>
          </a:xfrm>
          <a:prstGeom prst="straightConnector1">
            <a:avLst/>
          </a:prstGeom>
          <a:ln w="635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5070388" y="1975544"/>
            <a:ext cx="0" cy="2182746"/>
          </a:xfrm>
          <a:prstGeom prst="straightConnector1">
            <a:avLst/>
          </a:prstGeom>
          <a:ln w="635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1300325" y="3490928"/>
            <a:ext cx="6720402" cy="459051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Аттестация (портфолио)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V="1">
            <a:off x="516257" y="1106742"/>
            <a:ext cx="3972164" cy="1099371"/>
          </a:xfrm>
          <a:prstGeom prst="line">
            <a:avLst/>
          </a:prstGeom>
          <a:ln w="635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 flipV="1">
            <a:off x="4549893" y="1090554"/>
            <a:ext cx="4132777" cy="1146065"/>
          </a:xfrm>
          <a:prstGeom prst="line">
            <a:avLst/>
          </a:prstGeom>
          <a:ln w="635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2888836" y="1251378"/>
            <a:ext cx="3226668" cy="774119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TextBox 1"/>
          <p:cNvSpPr txBox="1"/>
          <p:nvPr/>
        </p:nvSpPr>
        <p:spPr>
          <a:xfrm>
            <a:off x="3318609" y="1201426"/>
            <a:ext cx="260199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</a:rPr>
              <a:t>Система подготовки 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</a:rPr>
              <a:t>педагогов к творческому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</a:rPr>
              <a:t>проектированию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74532" y="4182940"/>
            <a:ext cx="1064775" cy="1016855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Система </a:t>
            </a:r>
            <a:r>
              <a:rPr lang="ru-RU" sz="1200" b="1" dirty="0" err="1">
                <a:solidFill>
                  <a:srgbClr val="002060"/>
                </a:solidFill>
              </a:rPr>
              <a:t>самообра-зования</a:t>
            </a:r>
            <a:r>
              <a:rPr lang="ru-RU" sz="1200" b="1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КПК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4257" y="4158290"/>
            <a:ext cx="1477058" cy="1043650"/>
          </a:xfrm>
          <a:prstGeom prst="roundRect">
            <a:avLst/>
          </a:prstGeom>
          <a:gradFill>
            <a:gsLst>
              <a:gs pos="36000">
                <a:srgbClr val="92D050"/>
              </a:gs>
              <a:gs pos="9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Создание благоприятного психологического климата</a:t>
            </a:r>
          </a:p>
        </p:txBody>
      </p:sp>
      <p:cxnSp>
        <p:nvCxnSpPr>
          <p:cNvPr id="63" name="Прямая со стрелкой 62"/>
          <p:cNvCxnSpPr/>
          <p:nvPr/>
        </p:nvCxnSpPr>
        <p:spPr>
          <a:xfrm flipV="1">
            <a:off x="4488421" y="821578"/>
            <a:ext cx="3830" cy="124832"/>
          </a:xfrm>
          <a:prstGeom prst="straightConnector1">
            <a:avLst/>
          </a:prstGeom>
          <a:ln w="666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76566" y="4289465"/>
            <a:ext cx="954100" cy="57708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</a:rPr>
              <a:t>Временные творческие группы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940" y="68507"/>
            <a:ext cx="7720414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Формы методической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работы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в детском саду</a:t>
            </a:r>
          </a:p>
        </p:txBody>
      </p:sp>
    </p:spTree>
    <p:extLst>
      <p:ext uri="{BB962C8B-B14F-4D97-AF65-F5344CB8AC3E}">
        <p14:creationId xmlns:p14="http://schemas.microsoft.com/office/powerpoint/2010/main" val="156999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8303" y="545860"/>
            <a:ext cx="8464378" cy="2812852"/>
          </a:xfrm>
        </p:spPr>
        <p:txBody>
          <a:bodyPr>
            <a:normAutofit fontScale="25000" lnSpcReduction="20000"/>
          </a:bodyPr>
          <a:lstStyle/>
          <a:p>
            <a:pPr marL="154305" indent="-154305">
              <a:buClr>
                <a:schemeClr val="accent3"/>
              </a:buClr>
              <a:buFont typeface="Wingdings 2"/>
              <a:buChar char=""/>
              <a:defRPr/>
            </a:pPr>
            <a:endParaRPr lang="ru-RU" sz="5400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Выступление Н.Г. Зарубиной на конференции «Сетевое взаимодействие ЯГПУ им. К.Д. Ушинского с другими организациями.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Семинар для заведующих ДОУ «Предоставление платных образовательных услуг в ДОУ»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Участие педагога – психолога Волковой  С.В. в  научно – практической конференции «Реализация права на образование детей с ограниченными возможностями здоровья »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Участие учителя – логопеда ДОУ во всероссийской научно – практической конференции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Участие старшего воспитателя в 5 Всероссийской конференции с международным участием « Преемственность в системе непрерывного образования»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Участие 2 педагогов в конференции «Внедрение эффективных практик  в развитие детей дошкольного возраста»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Участие в МО по вопросам математического образования детей дошкольного возраста – 2 педагога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Участие старшего воспитателя в круглом столе при ЦО и ККО « Аттестация педагогических работников ДОУ».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Семинар «Традиционные и инновационные формы и методы духовно – нравственного воспитания дошкольников » с участием Н.М. </a:t>
            </a:r>
            <a:r>
              <a:rPr lang="ru-RU" sz="5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Метиновой</a:t>
            </a:r>
            <a:r>
              <a:rPr lang="ru-RU" sz="5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ДОУ в Международной программе  «Эко - школа / Зеленый флаг».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педагогов в круглом столе по итогам адаптации детей к школьному обучению с участием учителей начальных классов МУ СОШ №28 и МУ СОШ №68.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5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Участие команды ДОУ № 12 в работе муниципальной базовой площадки МДОУ №12 в рамках МПБ «Школа проектирования - 3».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5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на базе ДОУ мастер – класса  «АРТ – объект в подарок </a:t>
            </a:r>
            <a:r>
              <a:rPr lang="ru-RU" sz="5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городу» </a:t>
            </a:r>
            <a:r>
              <a:rPr lang="ru-RU" sz="5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 Ярославского городского педагогического форума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ru-RU" sz="5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ru-RU" sz="5600" dirty="0">
              <a:solidFill>
                <a:schemeClr val="tx1"/>
              </a:solidFill>
            </a:endParaRP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ru-RU" sz="5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ru-RU" sz="5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4305" indent="-154305">
              <a:buClr>
                <a:schemeClr val="accent3"/>
              </a:buClr>
              <a:buNone/>
              <a:defRPr/>
            </a:pPr>
            <a:endParaRPr lang="ru-RU" sz="788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4305" indent="-154305">
              <a:buClr>
                <a:schemeClr val="accent3"/>
              </a:buClr>
              <a:buNone/>
              <a:defRPr/>
            </a:pPr>
            <a:endParaRPr lang="ru-RU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897" y="84195"/>
            <a:ext cx="5704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6919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77914" y="224153"/>
            <a:ext cx="5909151" cy="36701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Публикации педагогов ДОУ </a:t>
            </a: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262467" y="1498600"/>
            <a:ext cx="7382933" cy="4055533"/>
          </a:xfrm>
        </p:spPr>
        <p:txBody>
          <a:bodyPr>
            <a:normAutofit fontScale="92500" lnSpcReduction="10000"/>
          </a:bodyPr>
          <a:lstStyle/>
          <a:p>
            <a:pPr>
              <a:buFont typeface="Wingdings 2" pitchFamily="18" charset="2"/>
              <a:buNone/>
            </a:pPr>
            <a:r>
              <a:rPr lang="ru-RU" sz="1125" dirty="0">
                <a:latin typeface="Arial" charset="0"/>
                <a:cs typeface="Arial" charset="0"/>
              </a:rPr>
              <a:t>  </a:t>
            </a:r>
            <a:r>
              <a:rPr lang="ru-RU" sz="1600" b="1" dirty="0">
                <a:latin typeface="Arial" charset="0"/>
                <a:cs typeface="Arial" charset="0"/>
              </a:rPr>
              <a:t>1</a:t>
            </a:r>
            <a:r>
              <a:rPr lang="ru-RU" sz="1600" dirty="0">
                <a:latin typeface="Arial" charset="0"/>
                <a:cs typeface="Arial" charset="0"/>
              </a:rPr>
              <a:t>.</a:t>
            </a:r>
            <a:r>
              <a:rPr lang="ru-RU" sz="1125" dirty="0">
                <a:latin typeface="Arial" charset="0"/>
                <a:cs typeface="Arial" charset="0"/>
              </a:rPr>
              <a:t>  </a:t>
            </a:r>
            <a:r>
              <a:rPr lang="ru-RU" sz="1125" dirty="0" smtClean="0">
                <a:latin typeface="Arial" charset="0"/>
                <a:cs typeface="Arial" charset="0"/>
              </a:rPr>
              <a:t> </a:t>
            </a:r>
            <a:r>
              <a:rPr lang="ru-RU" b="1" dirty="0" smtClean="0">
                <a:latin typeface="Arial" charset="0"/>
                <a:cs typeface="Arial" charset="0"/>
              </a:rPr>
              <a:t>Сборник </a:t>
            </a:r>
            <a:r>
              <a:rPr lang="ru-RU" b="1" dirty="0">
                <a:latin typeface="Arial" charset="0"/>
                <a:cs typeface="Arial" charset="0"/>
              </a:rPr>
              <a:t>«Развитие кадровых ресурсов образовательной </a:t>
            </a:r>
            <a:endParaRPr lang="ru-RU" b="1" dirty="0" smtClean="0">
              <a:latin typeface="Arial" charset="0"/>
              <a:cs typeface="Arial" charset="0"/>
            </a:endParaRPr>
          </a:p>
          <a:p>
            <a:pPr>
              <a:buFont typeface="Wingdings 2" pitchFamily="18" charset="2"/>
              <a:buNone/>
            </a:pPr>
            <a:r>
              <a:rPr lang="ru-RU" b="1" dirty="0">
                <a:latin typeface="Arial" charset="0"/>
                <a:cs typeface="Arial" charset="0"/>
              </a:rPr>
              <a:t> </a:t>
            </a:r>
            <a:r>
              <a:rPr lang="ru-RU" b="1" dirty="0" smtClean="0">
                <a:latin typeface="Arial" charset="0"/>
                <a:cs typeface="Arial" charset="0"/>
              </a:rPr>
              <a:t>     организации</a:t>
            </a:r>
            <a:r>
              <a:rPr lang="ru-RU" b="1" dirty="0">
                <a:latin typeface="Arial" charset="0"/>
                <a:cs typeface="Arial" charset="0"/>
              </a:rPr>
              <a:t>». </a:t>
            </a:r>
            <a:endParaRPr lang="ru-RU" b="1" dirty="0" smtClean="0">
              <a:latin typeface="Arial" charset="0"/>
              <a:cs typeface="Arial" charset="0"/>
            </a:endParaRPr>
          </a:p>
          <a:p>
            <a:pPr>
              <a:buFont typeface="Wingdings 2" pitchFamily="18" charset="2"/>
              <a:buNone/>
            </a:pPr>
            <a:r>
              <a:rPr lang="ru-RU" b="1" dirty="0" smtClean="0">
                <a:latin typeface="Arial" charset="0"/>
                <a:cs typeface="Arial" charset="0"/>
              </a:rPr>
              <a:t>      Статья </a:t>
            </a:r>
            <a:r>
              <a:rPr lang="ru-RU" b="1" dirty="0">
                <a:latin typeface="Arial" charset="0"/>
                <a:cs typeface="Arial" charset="0"/>
              </a:rPr>
              <a:t>Н.Г. Зарубиной «Проектная деятельность как механизм </a:t>
            </a:r>
            <a:endParaRPr lang="ru-RU" b="1" dirty="0" smtClean="0">
              <a:latin typeface="Arial" charset="0"/>
              <a:cs typeface="Arial" charset="0"/>
            </a:endParaRPr>
          </a:p>
          <a:p>
            <a:pPr>
              <a:buFont typeface="Wingdings 2" pitchFamily="18" charset="2"/>
              <a:buNone/>
            </a:pPr>
            <a:r>
              <a:rPr lang="ru-RU" b="1" dirty="0">
                <a:latin typeface="Arial" charset="0"/>
                <a:cs typeface="Arial" charset="0"/>
              </a:rPr>
              <a:t> </a:t>
            </a:r>
            <a:r>
              <a:rPr lang="ru-RU" b="1" dirty="0" smtClean="0">
                <a:latin typeface="Arial" charset="0"/>
                <a:cs typeface="Arial" charset="0"/>
              </a:rPr>
              <a:t>      развития </a:t>
            </a:r>
            <a:r>
              <a:rPr lang="ru-RU" b="1" dirty="0" err="1">
                <a:latin typeface="Arial" charset="0"/>
                <a:cs typeface="Arial" charset="0"/>
              </a:rPr>
              <a:t>детско</a:t>
            </a:r>
            <a:r>
              <a:rPr lang="ru-RU" b="1" dirty="0">
                <a:latin typeface="Arial" charset="0"/>
                <a:cs typeface="Arial" charset="0"/>
              </a:rPr>
              <a:t> – взрослой общности в условиях </a:t>
            </a:r>
            <a:r>
              <a:rPr lang="ru-RU" b="1" dirty="0" smtClean="0">
                <a:latin typeface="Arial" charset="0"/>
                <a:cs typeface="Arial" charset="0"/>
              </a:rPr>
              <a:t>реализации</a:t>
            </a:r>
          </a:p>
          <a:p>
            <a:pPr>
              <a:buFont typeface="Wingdings 2" pitchFamily="18" charset="2"/>
              <a:buNone/>
            </a:pPr>
            <a:r>
              <a:rPr lang="ru-RU" b="1" dirty="0">
                <a:latin typeface="Arial" charset="0"/>
                <a:cs typeface="Arial" charset="0"/>
              </a:rPr>
              <a:t> </a:t>
            </a:r>
            <a:r>
              <a:rPr lang="ru-RU" b="1" dirty="0" smtClean="0">
                <a:latin typeface="Arial" charset="0"/>
                <a:cs typeface="Arial" charset="0"/>
              </a:rPr>
              <a:t>      </a:t>
            </a:r>
            <a:r>
              <a:rPr lang="ru-RU" b="1" dirty="0">
                <a:latin typeface="Arial" charset="0"/>
                <a:cs typeface="Arial" charset="0"/>
              </a:rPr>
              <a:t>ФГОС ДО</a:t>
            </a:r>
            <a:r>
              <a:rPr lang="ru-RU" b="1" dirty="0" smtClean="0">
                <a:latin typeface="Arial" charset="0"/>
                <a:cs typeface="Arial" charset="0"/>
              </a:rPr>
              <a:t>»</a:t>
            </a:r>
          </a:p>
          <a:p>
            <a:pPr>
              <a:buFont typeface="Wingdings 2" pitchFamily="18" charset="2"/>
              <a:buNone/>
            </a:pPr>
            <a:endParaRPr lang="ru-RU" b="1" dirty="0">
              <a:latin typeface="Arial" charset="0"/>
              <a:cs typeface="Arial" charset="0"/>
            </a:endParaRPr>
          </a:p>
          <a:p>
            <a:pPr>
              <a:buFont typeface="Wingdings 2" pitchFamily="18" charset="2"/>
              <a:buNone/>
            </a:pPr>
            <a:endParaRPr lang="ru-RU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ru-RU" b="1" dirty="0">
                <a:latin typeface="Arial" charset="0"/>
                <a:cs typeface="Arial" charset="0"/>
              </a:rPr>
              <a:t>  2. </a:t>
            </a:r>
            <a:r>
              <a:rPr lang="ru-RU" b="1" dirty="0" smtClean="0">
                <a:latin typeface="Arial" charset="0"/>
                <a:cs typeface="Arial" charset="0"/>
              </a:rPr>
              <a:t>Сборник «Проектная деятельность как  средство</a:t>
            </a:r>
          </a:p>
          <a:p>
            <a:pPr marL="0" indent="0">
              <a:buNone/>
            </a:pPr>
            <a:r>
              <a:rPr lang="ru-RU" b="1" dirty="0" smtClean="0">
                <a:latin typeface="Arial" charset="0"/>
                <a:cs typeface="Arial" charset="0"/>
              </a:rPr>
              <a:t>      формирования социокультурной среды  дошкольного </a:t>
            </a:r>
          </a:p>
          <a:p>
            <a:pPr marL="0" indent="0">
              <a:buNone/>
            </a:pPr>
            <a:r>
              <a:rPr lang="ru-RU" b="1" dirty="0">
                <a:latin typeface="Arial" charset="0"/>
                <a:cs typeface="Arial" charset="0"/>
              </a:rPr>
              <a:t> </a:t>
            </a:r>
            <a:r>
              <a:rPr lang="ru-RU" b="1" dirty="0" smtClean="0">
                <a:latin typeface="Arial" charset="0"/>
                <a:cs typeface="Arial" charset="0"/>
              </a:rPr>
              <a:t>    образовательного учреждения». Авторы: Н.Г. Зарубина, </a:t>
            </a:r>
          </a:p>
          <a:p>
            <a:pPr marL="0" indent="0">
              <a:buNone/>
            </a:pPr>
            <a:r>
              <a:rPr lang="ru-RU" b="1" dirty="0">
                <a:latin typeface="Arial" charset="0"/>
                <a:cs typeface="Arial" charset="0"/>
              </a:rPr>
              <a:t> </a:t>
            </a:r>
            <a:r>
              <a:rPr lang="ru-RU" b="1" dirty="0" smtClean="0">
                <a:latin typeface="Arial" charset="0"/>
                <a:cs typeface="Arial" charset="0"/>
              </a:rPr>
              <a:t>    Лобода И.Н., </a:t>
            </a:r>
            <a:r>
              <a:rPr lang="ru-RU" b="1" dirty="0" err="1" smtClean="0">
                <a:latin typeface="Arial" charset="0"/>
                <a:cs typeface="Arial" charset="0"/>
              </a:rPr>
              <a:t>Суратова</a:t>
            </a:r>
            <a:r>
              <a:rPr lang="ru-RU" b="1" dirty="0" smtClean="0">
                <a:latin typeface="Arial" charset="0"/>
                <a:cs typeface="Arial" charset="0"/>
              </a:rPr>
              <a:t> И.В., Давыдова О.В.</a:t>
            </a:r>
            <a:endParaRPr lang="ru-RU" b="1" dirty="0">
              <a:latin typeface="Arial" charset="0"/>
              <a:cs typeface="Arial" charset="0"/>
            </a:endParaRPr>
          </a:p>
          <a:p>
            <a:endParaRPr lang="ru-RU" sz="1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0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"/>
          <p:cNvSpPr>
            <a:spLocks noChangeArrowheads="1"/>
          </p:cNvSpPr>
          <p:nvPr/>
        </p:nvSpPr>
        <p:spPr bwMode="gray">
          <a:xfrm>
            <a:off x="2481714" y="2372361"/>
            <a:ext cx="2872979" cy="2922984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08" y="10800"/>
                </a:moveTo>
                <a:cubicBezTo>
                  <a:pt x="608" y="16429"/>
                  <a:pt x="5171" y="20992"/>
                  <a:pt x="10800" y="20992"/>
                </a:cubicBezTo>
                <a:cubicBezTo>
                  <a:pt x="16429" y="20992"/>
                  <a:pt x="20992" y="16429"/>
                  <a:pt x="20992" y="10800"/>
                </a:cubicBezTo>
                <a:cubicBezTo>
                  <a:pt x="20992" y="5171"/>
                  <a:pt x="16429" y="608"/>
                  <a:pt x="10800" y="608"/>
                </a:cubicBezTo>
                <a:cubicBezTo>
                  <a:pt x="5171" y="608"/>
                  <a:pt x="608" y="5171"/>
                  <a:pt x="608" y="10800"/>
                </a:cubicBezTo>
                <a:close/>
              </a:path>
            </a:pathLst>
          </a:custGeom>
          <a:solidFill>
            <a:srgbClr val="000066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grpSp>
        <p:nvGrpSpPr>
          <p:cNvPr id="23555" name="Group 4"/>
          <p:cNvGrpSpPr>
            <a:grpSpLocks/>
          </p:cNvGrpSpPr>
          <p:nvPr/>
        </p:nvGrpSpPr>
        <p:grpSpPr bwMode="auto">
          <a:xfrm>
            <a:off x="2737054" y="2625327"/>
            <a:ext cx="2371725" cy="2424113"/>
            <a:chOff x="1632" y="1333"/>
            <a:chExt cx="2501" cy="2555"/>
          </a:xfrm>
        </p:grpSpPr>
        <p:sp>
          <p:nvSpPr>
            <p:cNvPr id="23573" name="AutoShape 5"/>
            <p:cNvSpPr>
              <a:spLocks noChangeArrowheads="1"/>
            </p:cNvSpPr>
            <p:nvPr/>
          </p:nvSpPr>
          <p:spPr bwMode="gray">
            <a:xfrm flipV="1">
              <a:off x="1632" y="1392"/>
              <a:ext cx="2496" cy="24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endParaRPr lang="ru-RU" sz="1350"/>
            </a:p>
          </p:txBody>
        </p:sp>
        <p:sp>
          <p:nvSpPr>
            <p:cNvPr id="23574" name="AutoShape 6"/>
            <p:cNvSpPr>
              <a:spLocks noChangeArrowheads="1"/>
            </p:cNvSpPr>
            <p:nvPr/>
          </p:nvSpPr>
          <p:spPr bwMode="gray">
            <a:xfrm>
              <a:off x="1637" y="1333"/>
              <a:ext cx="2496" cy="24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350"/>
            </a:p>
          </p:txBody>
        </p:sp>
      </p:grpSp>
      <p:sp>
        <p:nvSpPr>
          <p:cNvPr id="23556" name="AutoShape 33"/>
          <p:cNvSpPr>
            <a:spLocks noChangeArrowheads="1"/>
          </p:cNvSpPr>
          <p:nvPr/>
        </p:nvSpPr>
        <p:spPr bwMode="auto">
          <a:xfrm rot="5400000">
            <a:off x="3411544" y="2383036"/>
            <a:ext cx="810815" cy="1835944"/>
          </a:xfrm>
          <a:prstGeom prst="curvedRightArrow">
            <a:avLst>
              <a:gd name="adj1" fmla="val 45286"/>
              <a:gd name="adj2" fmla="val 90573"/>
              <a:gd name="adj3" fmla="val 21694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>
              <a:latin typeface="Calibri" pitchFamily="34" charset="0"/>
            </a:endParaRPr>
          </a:p>
        </p:txBody>
      </p:sp>
      <p:sp>
        <p:nvSpPr>
          <p:cNvPr id="23557" name="AutoShape 45"/>
          <p:cNvSpPr>
            <a:spLocks noChangeArrowheads="1"/>
          </p:cNvSpPr>
          <p:nvPr/>
        </p:nvSpPr>
        <p:spPr bwMode="auto">
          <a:xfrm>
            <a:off x="3060905" y="4083844"/>
            <a:ext cx="1835944" cy="540544"/>
          </a:xfrm>
          <a:prstGeom prst="curvedUpArrow">
            <a:avLst>
              <a:gd name="adj1" fmla="val 67930"/>
              <a:gd name="adj2" fmla="val 135859"/>
              <a:gd name="adj3" fmla="val 33333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>
              <a:latin typeface="Calibri" pitchFamily="34" charset="0"/>
            </a:endParaRPr>
          </a:p>
        </p:txBody>
      </p:sp>
      <p:sp>
        <p:nvSpPr>
          <p:cNvPr id="23558" name="Oval 54"/>
          <p:cNvSpPr>
            <a:spLocks noChangeArrowheads="1"/>
          </p:cNvSpPr>
          <p:nvPr/>
        </p:nvSpPr>
        <p:spPr bwMode="auto">
          <a:xfrm>
            <a:off x="4249147" y="1762125"/>
            <a:ext cx="1295400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350">
              <a:latin typeface="Calibri" pitchFamily="34" charset="0"/>
            </a:endParaRPr>
          </a:p>
        </p:txBody>
      </p:sp>
      <p:sp>
        <p:nvSpPr>
          <p:cNvPr id="23559" name="Oval 55"/>
          <p:cNvSpPr>
            <a:spLocks noChangeArrowheads="1"/>
          </p:cNvSpPr>
          <p:nvPr/>
        </p:nvSpPr>
        <p:spPr bwMode="auto">
          <a:xfrm>
            <a:off x="1548811" y="2355057"/>
            <a:ext cx="1350169" cy="13501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6BB5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6BB5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350">
              <a:latin typeface="Calibri" pitchFamily="34" charset="0"/>
            </a:endParaRPr>
          </a:p>
        </p:txBody>
      </p:sp>
      <p:sp>
        <p:nvSpPr>
          <p:cNvPr id="23560" name="Oval 56"/>
          <p:cNvSpPr>
            <a:spLocks noChangeArrowheads="1"/>
          </p:cNvSpPr>
          <p:nvPr/>
        </p:nvSpPr>
        <p:spPr bwMode="auto">
          <a:xfrm>
            <a:off x="4950426" y="3003946"/>
            <a:ext cx="1350169" cy="12954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2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350">
              <a:latin typeface="Calibri" pitchFamily="34" charset="0"/>
            </a:endParaRPr>
          </a:p>
        </p:txBody>
      </p:sp>
      <p:sp>
        <p:nvSpPr>
          <p:cNvPr id="23561" name="Oval 57"/>
          <p:cNvSpPr>
            <a:spLocks noChangeArrowheads="1"/>
          </p:cNvSpPr>
          <p:nvPr/>
        </p:nvSpPr>
        <p:spPr bwMode="auto">
          <a:xfrm>
            <a:off x="2844211" y="1491852"/>
            <a:ext cx="1296590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98B7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98B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350">
              <a:latin typeface="Calibri" pitchFamily="34" charset="0"/>
            </a:endParaRPr>
          </a:p>
        </p:txBody>
      </p:sp>
      <p:sp>
        <p:nvSpPr>
          <p:cNvPr id="23562" name="Oval 58"/>
          <p:cNvSpPr>
            <a:spLocks noChangeArrowheads="1"/>
          </p:cNvSpPr>
          <p:nvPr/>
        </p:nvSpPr>
        <p:spPr bwMode="auto">
          <a:xfrm>
            <a:off x="1494042" y="3868341"/>
            <a:ext cx="1458515" cy="140374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rgbClr val="6C93E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350">
              <a:latin typeface="Calibri" pitchFamily="34" charset="0"/>
            </a:endParaRPr>
          </a:p>
        </p:txBody>
      </p:sp>
      <p:sp>
        <p:nvSpPr>
          <p:cNvPr id="23563" name="Oval 59"/>
          <p:cNvSpPr>
            <a:spLocks noChangeArrowheads="1"/>
          </p:cNvSpPr>
          <p:nvPr/>
        </p:nvSpPr>
        <p:spPr bwMode="auto">
          <a:xfrm>
            <a:off x="2898978" y="4677965"/>
            <a:ext cx="1403747" cy="1296591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350">
              <a:latin typeface="Calibri" pitchFamily="34" charset="0"/>
            </a:endParaRPr>
          </a:p>
        </p:txBody>
      </p:sp>
      <p:sp>
        <p:nvSpPr>
          <p:cNvPr id="23564" name="Oval 60"/>
          <p:cNvSpPr>
            <a:spLocks noChangeArrowheads="1"/>
          </p:cNvSpPr>
          <p:nvPr/>
        </p:nvSpPr>
        <p:spPr bwMode="auto">
          <a:xfrm>
            <a:off x="4411072" y="4354116"/>
            <a:ext cx="1403747" cy="13501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A8FFB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DA8FFB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350">
              <a:latin typeface="Calibri" pitchFamily="34" charset="0"/>
            </a:endParaRPr>
          </a:p>
        </p:txBody>
      </p:sp>
      <p:sp>
        <p:nvSpPr>
          <p:cNvPr id="23565" name="Text Box 48"/>
          <p:cNvSpPr txBox="1">
            <a:spLocks noChangeArrowheads="1"/>
          </p:cNvSpPr>
          <p:nvPr/>
        </p:nvSpPr>
        <p:spPr bwMode="auto">
          <a:xfrm>
            <a:off x="4254247" y="2085974"/>
            <a:ext cx="131734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>
                <a:latin typeface="Calibri" pitchFamily="34" charset="0"/>
              </a:rPr>
              <a:t>Медицинская</a:t>
            </a:r>
          </a:p>
          <a:p>
            <a:pPr algn="ctr" eaLnBrk="1" hangingPunct="1"/>
            <a:r>
              <a:rPr lang="ru-RU" sz="1500" dirty="0">
                <a:latin typeface="Calibri" pitchFamily="34" charset="0"/>
              </a:rPr>
              <a:t> служба</a:t>
            </a:r>
          </a:p>
        </p:txBody>
      </p:sp>
      <p:sp>
        <p:nvSpPr>
          <p:cNvPr id="23566" name="Text Box 50"/>
          <p:cNvSpPr txBox="1">
            <a:spLocks noChangeArrowheads="1"/>
          </p:cNvSpPr>
          <p:nvPr/>
        </p:nvSpPr>
        <p:spPr bwMode="auto">
          <a:xfrm>
            <a:off x="4775502" y="3381375"/>
            <a:ext cx="175240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>
                <a:latin typeface="Calibri" pitchFamily="34" charset="0"/>
              </a:rPr>
              <a:t>Информационно – </a:t>
            </a:r>
          </a:p>
          <a:p>
            <a:pPr algn="ctr" eaLnBrk="1" hangingPunct="1"/>
            <a:r>
              <a:rPr lang="ru-RU" sz="1500">
                <a:latin typeface="Calibri" pitchFamily="34" charset="0"/>
              </a:rPr>
              <a:t>аналитическая </a:t>
            </a:r>
          </a:p>
          <a:p>
            <a:pPr algn="ctr" eaLnBrk="1" hangingPunct="1"/>
            <a:r>
              <a:rPr lang="ru-RU" sz="1500">
                <a:latin typeface="Calibri" pitchFamily="34" charset="0"/>
              </a:rPr>
              <a:t>служба</a:t>
            </a:r>
          </a:p>
        </p:txBody>
      </p:sp>
      <p:sp>
        <p:nvSpPr>
          <p:cNvPr id="23567" name="Text Box 53"/>
          <p:cNvSpPr txBox="1">
            <a:spLocks noChangeArrowheads="1"/>
          </p:cNvSpPr>
          <p:nvPr/>
        </p:nvSpPr>
        <p:spPr bwMode="auto">
          <a:xfrm>
            <a:off x="4519419" y="4677965"/>
            <a:ext cx="12410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500">
                <a:latin typeface="Calibri" pitchFamily="34" charset="0"/>
              </a:rPr>
              <a:t>Социальное</a:t>
            </a:r>
          </a:p>
          <a:p>
            <a:pPr eaLnBrk="1" hangingPunct="1"/>
            <a:r>
              <a:rPr lang="ru-RU" sz="1500">
                <a:latin typeface="Calibri" pitchFamily="34" charset="0"/>
              </a:rPr>
              <a:t> партнерство</a:t>
            </a:r>
          </a:p>
        </p:txBody>
      </p:sp>
      <p:sp>
        <p:nvSpPr>
          <p:cNvPr id="23568" name="Text Box 52"/>
          <p:cNvSpPr txBox="1">
            <a:spLocks noChangeArrowheads="1"/>
          </p:cNvSpPr>
          <p:nvPr/>
        </p:nvSpPr>
        <p:spPr bwMode="auto">
          <a:xfrm>
            <a:off x="2852200" y="4948238"/>
            <a:ext cx="150445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>
                <a:latin typeface="Calibri" pitchFamily="34" charset="0"/>
              </a:rPr>
              <a:t>Финансово-</a:t>
            </a:r>
          </a:p>
          <a:p>
            <a:pPr algn="ctr" eaLnBrk="1" hangingPunct="1"/>
            <a:r>
              <a:rPr lang="ru-RU" sz="1500" dirty="0">
                <a:latin typeface="Calibri" pitchFamily="34" charset="0"/>
              </a:rPr>
              <a:t>экономический </a:t>
            </a:r>
          </a:p>
          <a:p>
            <a:pPr algn="ctr" eaLnBrk="1" hangingPunct="1"/>
            <a:r>
              <a:rPr lang="ru-RU" sz="1500" dirty="0">
                <a:latin typeface="Calibri" pitchFamily="34" charset="0"/>
              </a:rPr>
              <a:t>совет</a:t>
            </a:r>
          </a:p>
        </p:txBody>
      </p:sp>
      <p:sp>
        <p:nvSpPr>
          <p:cNvPr id="23569" name="Text Box 51"/>
          <p:cNvSpPr txBox="1">
            <a:spLocks noChangeArrowheads="1"/>
          </p:cNvSpPr>
          <p:nvPr/>
        </p:nvSpPr>
        <p:spPr bwMode="auto">
          <a:xfrm>
            <a:off x="1544881" y="4346972"/>
            <a:ext cx="14282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>
                <a:latin typeface="Calibri" pitchFamily="34" charset="0"/>
              </a:rPr>
              <a:t>Управляющий  </a:t>
            </a:r>
          </a:p>
          <a:p>
            <a:pPr algn="ctr" eaLnBrk="1" hangingPunct="1"/>
            <a:r>
              <a:rPr lang="ru-RU" sz="1500">
                <a:latin typeface="Calibri" pitchFamily="34" charset="0"/>
              </a:rPr>
              <a:t>совет</a:t>
            </a:r>
          </a:p>
        </p:txBody>
      </p:sp>
      <p:sp>
        <p:nvSpPr>
          <p:cNvPr id="23570" name="Text Box 47"/>
          <p:cNvSpPr txBox="1">
            <a:spLocks noChangeArrowheads="1"/>
          </p:cNvSpPr>
          <p:nvPr/>
        </p:nvSpPr>
        <p:spPr bwMode="auto">
          <a:xfrm>
            <a:off x="2807851" y="1762125"/>
            <a:ext cx="139788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>
                <a:latin typeface="Calibri" pitchFamily="34" charset="0"/>
              </a:rPr>
              <a:t>Проектно-</a:t>
            </a:r>
          </a:p>
          <a:p>
            <a:pPr algn="ctr" eaLnBrk="1" hangingPunct="1"/>
            <a:r>
              <a:rPr lang="ru-RU" sz="1500">
                <a:latin typeface="Calibri" pitchFamily="34" charset="0"/>
              </a:rPr>
              <a:t>методический </a:t>
            </a:r>
          </a:p>
          <a:p>
            <a:pPr algn="ctr" eaLnBrk="1" hangingPunct="1"/>
            <a:r>
              <a:rPr lang="ru-RU" sz="1500">
                <a:latin typeface="Calibri" pitchFamily="34" charset="0"/>
              </a:rPr>
              <a:t>совет</a:t>
            </a:r>
          </a:p>
        </p:txBody>
      </p:sp>
      <p:sp>
        <p:nvSpPr>
          <p:cNvPr id="23571" name="Text Box 49"/>
          <p:cNvSpPr txBox="1">
            <a:spLocks noChangeArrowheads="1"/>
          </p:cNvSpPr>
          <p:nvPr/>
        </p:nvSpPr>
        <p:spPr bwMode="auto">
          <a:xfrm>
            <a:off x="1523599" y="2625328"/>
            <a:ext cx="144821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>
                <a:latin typeface="Calibri" pitchFamily="34" charset="0"/>
              </a:rPr>
              <a:t>Психолого-</a:t>
            </a:r>
          </a:p>
          <a:p>
            <a:pPr algn="ctr" eaLnBrk="1" hangingPunct="1"/>
            <a:r>
              <a:rPr lang="ru-RU" sz="1500" dirty="0">
                <a:latin typeface="Calibri" pitchFamily="34" charset="0"/>
              </a:rPr>
              <a:t>педагогическая</a:t>
            </a:r>
          </a:p>
          <a:p>
            <a:pPr algn="ctr" eaLnBrk="1" hangingPunct="1"/>
            <a:r>
              <a:rPr lang="ru-RU" sz="1500" dirty="0">
                <a:latin typeface="Calibri" pitchFamily="34" charset="0"/>
              </a:rPr>
              <a:t> служба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11362" y="216070"/>
            <a:ext cx="626864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 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Модель проектно – методического сотрудничества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2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330063" y="540390"/>
            <a:ext cx="7248748" cy="452588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реализации задач по приоритетным  направлениям ДОУ,  согласно ФГОС   ДО, в  учреждении разрабатывается модель управления, которая основана  на интегрированном проект-проектном подходе. Создаются  условия, которые  подразделяются на группы:   </a:t>
            </a:r>
          </a:p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Нормативно-правовая</a:t>
            </a:r>
          </a:p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Перспективно-ориентирующая</a:t>
            </a:r>
          </a:p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Деятельностно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-стимулирующая</a:t>
            </a:r>
          </a:p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Информационно-коммуникативная группа</a:t>
            </a:r>
          </a:p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Взаимодействие  с семьёй</a:t>
            </a:r>
          </a:p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Здоровьесбережение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 2" pitchFamily="18" charset="2"/>
              <a:buNone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Данная система  предполагает  комплексное использование  методов  проектного  управления  служб в ДОУ. Совокупность правил и процедур, обеспечивает появлению , проработку,  реализацию и контроль  проектов (внутри ДОУ), что в дальнейшем  приводит к повышению качества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воспитательно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-образовательной услуги.</a:t>
            </a:r>
          </a:p>
          <a:p>
            <a:pPr>
              <a:buNone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23945" y="589574"/>
            <a:ext cx="6375842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65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Муниципальное дошкольное образовательное учреждение</a:t>
            </a:r>
          </a:p>
          <a:p>
            <a:pPr algn="ctr">
              <a:defRPr/>
            </a:pPr>
            <a:r>
              <a:rPr lang="ru-RU" sz="165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центр развития ребенка -  детский сад  № 12 </a:t>
            </a:r>
            <a:r>
              <a:rPr lang="ru-RU" sz="165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5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623945" y="1455638"/>
            <a:ext cx="605432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35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Лицензирование: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  2011году лицензия  выдана бессрочно Департаментом образования  Ярославской области, серия  ЯО  № 000503</a:t>
            </a:r>
          </a:p>
          <a:p>
            <a:pPr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 2013 году выдана лицензия  на осуществление медицинской деятельности  Департаментом здравоохранения и формации Ярославской области,       ЛО-76-01-000890</a:t>
            </a:r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623945" y="3227496"/>
            <a:ext cx="68477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Дата аккредитации:   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19.11.2009 г. получили статус </a:t>
            </a:r>
            <a:r>
              <a:rPr lang="ru-RU" sz="1600" b="1" i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«Центр развития ребёнка» </a:t>
            </a:r>
          </a:p>
          <a:p>
            <a:pPr eaLnBrk="0" hangingPunct="0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Регистрационный номер № 01- 2429 </a:t>
            </a:r>
          </a:p>
          <a:p>
            <a:pPr eaLnBrk="0" hangingPunct="0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Департамента образования  Ярославской области </a:t>
            </a:r>
          </a:p>
        </p:txBody>
      </p:sp>
      <p:sp>
        <p:nvSpPr>
          <p:cNvPr id="4103" name="TextBox 10"/>
          <p:cNvSpPr txBox="1">
            <a:spLocks noChangeArrowheads="1"/>
          </p:cNvSpPr>
          <p:nvPr/>
        </p:nvSpPr>
        <p:spPr bwMode="auto">
          <a:xfrm>
            <a:off x="623945" y="4284982"/>
            <a:ext cx="60007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350" b="1" dirty="0">
                <a:latin typeface="Calibri" pitchFamily="34" charset="0"/>
              </a:rPr>
              <a:t> </a:t>
            </a: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Учредитель: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</a:t>
            </a:r>
            <a:r>
              <a:rPr lang="ru-RU" sz="1600" dirty="0">
                <a:cs typeface="Arial" charset="0"/>
              </a:rPr>
              <a:t>Департамент образования мэрии г. Ярославля</a:t>
            </a:r>
          </a:p>
        </p:txBody>
      </p:sp>
      <p:sp>
        <p:nvSpPr>
          <p:cNvPr id="7176" name="TextBox 11"/>
          <p:cNvSpPr txBox="1">
            <a:spLocks noChangeArrowheads="1"/>
          </p:cNvSpPr>
          <p:nvPr/>
        </p:nvSpPr>
        <p:spPr bwMode="auto">
          <a:xfrm>
            <a:off x="1785938" y="4714875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1350">
              <a:latin typeface="Calibri" pitchFamily="34" charset="0"/>
            </a:endParaRPr>
          </a:p>
        </p:txBody>
      </p:sp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623945" y="4586059"/>
            <a:ext cx="6996055" cy="202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cs typeface="Times New Roman" pitchFamily="18" charset="0"/>
              </a:rPr>
              <a:t>Административная группа ДОУ: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cs typeface="Times New Roman" pitchFamily="18" charset="0"/>
              </a:rPr>
              <a:t> 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Зарубина</a:t>
            </a:r>
            <a:r>
              <a:rPr lang="ru-RU" sz="1600" dirty="0">
                <a:cs typeface="Times New Roman" pitchFamily="18" charset="0"/>
              </a:rPr>
              <a:t> Наталия Георгиевна – заведующий ДОУ</a:t>
            </a:r>
            <a:endParaRPr lang="ru-RU" sz="1600" dirty="0"/>
          </a:p>
          <a:p>
            <a:pPr eaLnBrk="0" hangingPunct="0">
              <a:defRPr/>
            </a:pPr>
            <a:r>
              <a:rPr lang="ru-RU" sz="1600" dirty="0">
                <a:cs typeface="Times New Roman" pitchFamily="18" charset="0"/>
              </a:rPr>
              <a:t>Лобода Ирина Николаевна – старший воспитатель</a:t>
            </a:r>
            <a:endParaRPr lang="ru-RU" sz="1600" dirty="0"/>
          </a:p>
          <a:p>
            <a:pPr eaLnBrk="0" hangingPunct="0">
              <a:defRPr/>
            </a:pPr>
            <a:r>
              <a:rPr lang="ru-RU" sz="1600" dirty="0" err="1">
                <a:cs typeface="Times New Roman" pitchFamily="18" charset="0"/>
              </a:rPr>
              <a:t>Суратова</a:t>
            </a:r>
            <a:r>
              <a:rPr lang="ru-RU" sz="1600" dirty="0">
                <a:cs typeface="Times New Roman" pitchFamily="18" charset="0"/>
              </a:rPr>
              <a:t> Ирина Вениаминовна - старший воспитатель</a:t>
            </a:r>
          </a:p>
          <a:p>
            <a:pPr eaLnBrk="0" hangingPunct="0">
              <a:defRPr/>
            </a:pPr>
            <a:r>
              <a:rPr lang="ru-RU" sz="1600" dirty="0">
                <a:cs typeface="Times New Roman" pitchFamily="18" charset="0"/>
              </a:rPr>
              <a:t>Зворыгина Елена Александровна – главный бухгалтер</a:t>
            </a:r>
          </a:p>
          <a:p>
            <a:pPr eaLnBrk="0" hangingPunct="0">
              <a:defRPr/>
            </a:pPr>
            <a:r>
              <a:rPr lang="ru-RU" sz="1600" dirty="0" err="1">
                <a:cs typeface="Times New Roman" pitchFamily="18" charset="0"/>
              </a:rPr>
              <a:t>Бобылева</a:t>
            </a:r>
            <a:r>
              <a:rPr lang="ru-RU" sz="1600" dirty="0">
                <a:cs typeface="Times New Roman" pitchFamily="18" charset="0"/>
              </a:rPr>
              <a:t> Наталия Владиславовна – старшая медсестра</a:t>
            </a:r>
          </a:p>
          <a:p>
            <a:pPr eaLnBrk="0" hangingPunct="0">
              <a:defRPr/>
            </a:pPr>
            <a:r>
              <a:rPr lang="ru-RU" sz="1600" dirty="0">
                <a:cs typeface="Times New Roman" pitchFamily="18" charset="0"/>
              </a:rPr>
              <a:t>Симакова Лариса Анатольевна – заместитель заведующей по АХЧ</a:t>
            </a:r>
          </a:p>
          <a:p>
            <a:pPr eaLnBrk="0" hangingPunct="0">
              <a:defRPr/>
            </a:pP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29471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200" y="207635"/>
            <a:ext cx="698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детском  саду функционируют: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500034" y="4286256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28625" y="4357688"/>
            <a:ext cx="2163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  </a:t>
            </a:r>
            <a:r>
              <a:rPr lang="ru-RU" altLang="ru-RU" sz="1600" b="1"/>
              <a:t>Спортивный зал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500034" y="3714752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9" name="Пятиугольник 18"/>
          <p:cNvSpPr/>
          <p:nvPr/>
        </p:nvSpPr>
        <p:spPr>
          <a:xfrm>
            <a:off x="500034" y="4857760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0" name="Пятиугольник 19"/>
          <p:cNvSpPr/>
          <p:nvPr/>
        </p:nvSpPr>
        <p:spPr>
          <a:xfrm>
            <a:off x="500034" y="2643182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Пятиугольник 20"/>
          <p:cNvSpPr/>
          <p:nvPr/>
        </p:nvSpPr>
        <p:spPr>
          <a:xfrm>
            <a:off x="500034" y="1500174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2" name="Пятиугольник 21"/>
          <p:cNvSpPr/>
          <p:nvPr/>
        </p:nvSpPr>
        <p:spPr>
          <a:xfrm>
            <a:off x="500034" y="6000768"/>
            <a:ext cx="3643338" cy="428628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3" name="Пятиугольник 22"/>
          <p:cNvSpPr/>
          <p:nvPr/>
        </p:nvSpPr>
        <p:spPr>
          <a:xfrm>
            <a:off x="500034" y="2071678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>
            <a:off x="500034" y="3214686"/>
            <a:ext cx="3643338" cy="428628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Text Box 72"/>
          <p:cNvSpPr txBox="1">
            <a:spLocks noChangeArrowheads="1"/>
          </p:cNvSpPr>
          <p:nvPr/>
        </p:nvSpPr>
        <p:spPr bwMode="auto">
          <a:xfrm>
            <a:off x="642938" y="3000375"/>
            <a:ext cx="27860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/>
              <a:t>                                         </a:t>
            </a:r>
            <a:r>
              <a:rPr lang="ru-RU" altLang="ru-RU" sz="1600" b="1"/>
              <a:t>Пищеблок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214313" y="2143125"/>
            <a:ext cx="4179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/>
              <a:t>         </a:t>
            </a:r>
            <a:r>
              <a:rPr lang="ru-RU" altLang="ru-RU" sz="1600" b="1"/>
              <a:t>Медицинский  кабинет                                                                 </a:t>
            </a:r>
          </a:p>
        </p:txBody>
      </p:sp>
      <p:sp>
        <p:nvSpPr>
          <p:cNvPr id="12" name="Text Box 64"/>
          <p:cNvSpPr txBox="1">
            <a:spLocks noChangeArrowheads="1"/>
          </p:cNvSpPr>
          <p:nvPr/>
        </p:nvSpPr>
        <p:spPr bwMode="auto">
          <a:xfrm>
            <a:off x="571500" y="5857875"/>
            <a:ext cx="2857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/>
              <a:t>                                     </a:t>
            </a:r>
            <a:r>
              <a:rPr lang="ru-RU" altLang="ru-RU" sz="1600" b="1"/>
              <a:t>Бухгалтерия</a:t>
            </a:r>
            <a:r>
              <a:rPr lang="ru-RU" altLang="ru-RU" sz="1800" b="1"/>
              <a:t>          </a:t>
            </a:r>
            <a:r>
              <a:rPr lang="ru-RU" altLang="ru-RU" sz="1400" b="1"/>
              <a:t>                    </a:t>
            </a:r>
          </a:p>
        </p:txBody>
      </p: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214313" y="1571625"/>
            <a:ext cx="3429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/>
              <a:t>         </a:t>
            </a:r>
            <a:r>
              <a:rPr lang="ru-RU" altLang="ru-RU" sz="1600" b="1"/>
              <a:t>Кабинет заведующей                              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71500" y="2786063"/>
            <a:ext cx="3500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/>
              <a:t>  Кабинет логопеда  и психолога</a:t>
            </a: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214313" y="4929188"/>
            <a:ext cx="3240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/>
              <a:t>        </a:t>
            </a:r>
            <a:r>
              <a:rPr lang="ru-RU" altLang="ru-RU" sz="1600" b="1"/>
              <a:t>Живой  уголок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85750" y="3786188"/>
            <a:ext cx="2714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/>
              <a:t>Музыкальный зал </a:t>
            </a:r>
          </a:p>
        </p:txBody>
      </p:sp>
      <p:sp>
        <p:nvSpPr>
          <p:cNvPr id="25" name="Пятиугольник 24"/>
          <p:cNvSpPr/>
          <p:nvPr/>
        </p:nvSpPr>
        <p:spPr>
          <a:xfrm>
            <a:off x="500034" y="928670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" name="Пятиугольник 25"/>
          <p:cNvSpPr/>
          <p:nvPr/>
        </p:nvSpPr>
        <p:spPr>
          <a:xfrm>
            <a:off x="500034" y="5429264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00063" y="1000125"/>
            <a:ext cx="2635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  </a:t>
            </a:r>
            <a:r>
              <a:rPr lang="ru-RU" altLang="ru-RU" sz="1600" b="1"/>
              <a:t>Методический кабинет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0063" y="5500688"/>
            <a:ext cx="2967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  </a:t>
            </a:r>
            <a:r>
              <a:rPr lang="ru-RU" altLang="ru-RU" sz="1600" b="1"/>
              <a:t>Спортивная площадка </a:t>
            </a:r>
          </a:p>
        </p:txBody>
      </p:sp>
      <p:pic>
        <p:nvPicPr>
          <p:cNvPr id="35" name="Рисунок 34" descr="C:\Documents and Settings\1\Рабочий стол\последнее\DSC03507.JPG"/>
          <p:cNvPicPr>
            <a:picLocks noChangeAspect="1" noChangeArrowheads="1"/>
          </p:cNvPicPr>
          <p:nvPr/>
        </p:nvPicPr>
        <p:blipFill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571625"/>
            <a:ext cx="49291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3" descr="IMG_6994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571625"/>
            <a:ext cx="4856162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4214810" y="1571612"/>
            <a:ext cx="4929190" cy="3714776"/>
          </a:xfrm>
          <a:prstGeom prst="rect">
            <a:avLst/>
          </a:prstGeom>
          <a:gradFill flip="none" rotWithShape="1">
            <a:gsLst>
              <a:gs pos="0">
                <a:srgbClr val="CC00FF">
                  <a:alpha val="85882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9" name="Picture 66" descr="IMG_1861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571625"/>
            <a:ext cx="300037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 descr="C:\Documents and Settings\1\Рабочий стол\ПРАЗДНИКИ 2013-2014 г ФОТО детского сада\Сопровождение\DSC023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571625"/>
            <a:ext cx="49291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 descr="E:\мамина  школа\IMG_07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571625"/>
            <a:ext cx="4937711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571625"/>
            <a:ext cx="4986337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2" descr="IMG_56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552575"/>
            <a:ext cx="4954587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 descr="C:\Documents and Settings\1\Рабочий стол\последнее\DSC03508.JPG"/>
          <p:cNvPicPr>
            <a:picLocks noChangeAspect="1" noChangeArrowheads="1"/>
          </p:cNvPicPr>
          <p:nvPr/>
        </p:nvPicPr>
        <p:blipFill>
          <a:blip r:embed="rId9">
            <a:lum bright="1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565275"/>
            <a:ext cx="4938712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3" descr="IMG_486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571625"/>
            <a:ext cx="4929187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1579563"/>
            <a:ext cx="4941887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4210637" y="1534941"/>
            <a:ext cx="4933363" cy="37651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4327525" y="1581150"/>
            <a:ext cx="47482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>
                <a:solidFill>
                  <a:srgbClr val="000099"/>
                </a:solidFill>
              </a:rPr>
              <a:t>Среда</a:t>
            </a:r>
            <a:r>
              <a:rPr lang="ru-RU" altLang="ru-RU" sz="2400" dirty="0"/>
              <a:t>, </a:t>
            </a:r>
            <a:r>
              <a:rPr lang="ru-RU" altLang="ru-RU" sz="2400" b="1" dirty="0">
                <a:solidFill>
                  <a:srgbClr val="990000"/>
                </a:solidFill>
              </a:rPr>
              <a:t>окружающая детей в детском  саду, обеспечивает безопасность их жизни, способствует укреплению здоровья, стимулирует  развитие, способствует развитию активных, целенаправленных и самостоятельных  действий.</a:t>
            </a:r>
          </a:p>
        </p:txBody>
      </p:sp>
    </p:spTree>
    <p:extLst>
      <p:ext uri="{BB962C8B-B14F-4D97-AF65-F5344CB8AC3E}">
        <p14:creationId xmlns:p14="http://schemas.microsoft.com/office/powerpoint/2010/main" val="37099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3" grpId="0"/>
      <p:bldP spid="12" grpId="0"/>
      <p:bldP spid="10" grpId="0"/>
      <p:bldP spid="9" grpId="0"/>
      <p:bldP spid="8" grpId="0"/>
      <p:bldP spid="7" grpId="0"/>
      <p:bldP spid="11" grpId="0"/>
      <p:bldP spid="5" grpId="0"/>
      <p:bldP spid="41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287338" y="166687"/>
            <a:ext cx="8029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Предметно-развивающая  среда в группах</a:t>
            </a:r>
          </a:p>
        </p:txBody>
      </p:sp>
      <p:sp>
        <p:nvSpPr>
          <p:cNvPr id="39" name="Пятиугольник 38"/>
          <p:cNvSpPr/>
          <p:nvPr/>
        </p:nvSpPr>
        <p:spPr>
          <a:xfrm>
            <a:off x="500034" y="4500570"/>
            <a:ext cx="3643338" cy="642942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0" name="Пятиугольник 39"/>
          <p:cNvSpPr/>
          <p:nvPr/>
        </p:nvSpPr>
        <p:spPr>
          <a:xfrm>
            <a:off x="500034" y="3857628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1" name="Пятиугольник 40"/>
          <p:cNvSpPr/>
          <p:nvPr/>
        </p:nvSpPr>
        <p:spPr>
          <a:xfrm>
            <a:off x="500034" y="5286388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2" name="Пятиугольник 41"/>
          <p:cNvSpPr/>
          <p:nvPr/>
        </p:nvSpPr>
        <p:spPr>
          <a:xfrm>
            <a:off x="500034" y="2643182"/>
            <a:ext cx="3643338" cy="642942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4" name="Пятиугольник 43"/>
          <p:cNvSpPr/>
          <p:nvPr/>
        </p:nvSpPr>
        <p:spPr>
          <a:xfrm>
            <a:off x="500034" y="1500174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6" name="Пятиугольник 45"/>
          <p:cNvSpPr/>
          <p:nvPr/>
        </p:nvSpPr>
        <p:spPr>
          <a:xfrm>
            <a:off x="500034" y="2071678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7" name="Пятиугольник 46"/>
          <p:cNvSpPr/>
          <p:nvPr/>
        </p:nvSpPr>
        <p:spPr>
          <a:xfrm>
            <a:off x="500034" y="3357562"/>
            <a:ext cx="3643338" cy="428628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8" name="Пятиугольник 47"/>
          <p:cNvSpPr/>
          <p:nvPr/>
        </p:nvSpPr>
        <p:spPr>
          <a:xfrm>
            <a:off x="500034" y="928670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9" name="Пятиугольник 48"/>
          <p:cNvSpPr/>
          <p:nvPr/>
        </p:nvSpPr>
        <p:spPr>
          <a:xfrm>
            <a:off x="500034" y="5857892"/>
            <a:ext cx="3643338" cy="50006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571500" y="1000125"/>
            <a:ext cx="3289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/>
              <a:t>Центры развития движения</a:t>
            </a: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500063" y="1643063"/>
            <a:ext cx="3170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/>
              <a:t>«Русская изба»</a:t>
            </a: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571500" y="2143125"/>
            <a:ext cx="3208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/>
              <a:t>Уголки природы </a:t>
            </a:r>
          </a:p>
        </p:txBody>
      </p:sp>
      <p:sp>
        <p:nvSpPr>
          <p:cNvPr id="53" name="Text Box 13"/>
          <p:cNvSpPr txBox="1">
            <a:spLocks noChangeArrowheads="1"/>
          </p:cNvSpPr>
          <p:nvPr/>
        </p:nvSpPr>
        <p:spPr bwMode="auto">
          <a:xfrm>
            <a:off x="533400" y="2678113"/>
            <a:ext cx="32464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/>
              <a:t>Мини-кабинеты с дидактическими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/>
              <a:t>играми и пособиями</a:t>
            </a:r>
          </a:p>
        </p:txBody>
      </p:sp>
      <p:sp>
        <p:nvSpPr>
          <p:cNvPr id="54" name="Text Box 37"/>
          <p:cNvSpPr txBox="1">
            <a:spLocks noChangeArrowheads="1"/>
          </p:cNvSpPr>
          <p:nvPr/>
        </p:nvSpPr>
        <p:spPr bwMode="auto">
          <a:xfrm>
            <a:off x="500063" y="3429000"/>
            <a:ext cx="293740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/>
              <a:t>Уголки «Я и моя семья»</a:t>
            </a:r>
          </a:p>
        </p:txBody>
      </p:sp>
      <p:sp>
        <p:nvSpPr>
          <p:cNvPr id="55" name="Text Box 44"/>
          <p:cNvSpPr txBox="1">
            <a:spLocks noChangeArrowheads="1"/>
          </p:cNvSpPr>
          <p:nvPr/>
        </p:nvSpPr>
        <p:spPr bwMode="auto">
          <a:xfrm>
            <a:off x="428626" y="4000500"/>
            <a:ext cx="387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/>
              <a:t>Уголки изобразительной деятельности</a:t>
            </a:r>
          </a:p>
        </p:txBody>
      </p:sp>
      <p:sp>
        <p:nvSpPr>
          <p:cNvPr id="56" name="Text Box 48"/>
          <p:cNvSpPr txBox="1">
            <a:spLocks noChangeArrowheads="1"/>
          </p:cNvSpPr>
          <p:nvPr/>
        </p:nvSpPr>
        <p:spPr bwMode="auto">
          <a:xfrm>
            <a:off x="571500" y="4500563"/>
            <a:ext cx="30210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/>
              <a:t>Уголки театрализованной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/>
              <a:t>деятельности</a:t>
            </a:r>
          </a:p>
        </p:txBody>
      </p:sp>
      <p:sp>
        <p:nvSpPr>
          <p:cNvPr id="57" name="Text Box 56"/>
          <p:cNvSpPr txBox="1">
            <a:spLocks noChangeArrowheads="1"/>
          </p:cNvSpPr>
          <p:nvPr/>
        </p:nvSpPr>
        <p:spPr bwMode="auto">
          <a:xfrm>
            <a:off x="285750" y="5357813"/>
            <a:ext cx="303318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/>
              <a:t>      Музыкальные уголки</a:t>
            </a:r>
          </a:p>
        </p:txBody>
      </p:sp>
      <p:sp>
        <p:nvSpPr>
          <p:cNvPr id="58" name="Text Box 61"/>
          <p:cNvSpPr txBox="1">
            <a:spLocks noChangeArrowheads="1"/>
          </p:cNvSpPr>
          <p:nvPr/>
        </p:nvSpPr>
        <p:spPr bwMode="auto">
          <a:xfrm>
            <a:off x="571500" y="5929313"/>
            <a:ext cx="309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/>
              <a:t>Центры  для  свободной игры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r="-156"/>
          <a:stretch>
            <a:fillRect/>
          </a:stretch>
        </p:blipFill>
        <p:spPr bwMode="auto">
          <a:xfrm>
            <a:off x="4830763" y="1500188"/>
            <a:ext cx="36290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58" descr="E:\мамина  школа\IMG_07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1519238"/>
            <a:ext cx="484505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00188"/>
            <a:ext cx="4857750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492250"/>
            <a:ext cx="4894262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9052"/>
          <a:stretch>
            <a:fillRect/>
          </a:stretch>
        </p:blipFill>
        <p:spPr bwMode="auto">
          <a:xfrm>
            <a:off x="4184650" y="1490663"/>
            <a:ext cx="490696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26901" r="22438" b="9052"/>
          <a:stretch>
            <a:fillRect/>
          </a:stretch>
        </p:blipFill>
        <p:spPr bwMode="auto">
          <a:xfrm>
            <a:off x="4187825" y="1506538"/>
            <a:ext cx="4903788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21651" r="12988" b="6950"/>
          <a:stretch>
            <a:fillRect/>
          </a:stretch>
        </p:blipFill>
        <p:spPr bwMode="auto">
          <a:xfrm>
            <a:off x="4179888" y="1501775"/>
            <a:ext cx="4886325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1504950"/>
            <a:ext cx="487680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1500188"/>
            <a:ext cx="4868862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190849" y="1492622"/>
            <a:ext cx="4881714" cy="366199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sz="1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СПОСОБСТВУЕТ: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- развитию познавательной  и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творческой  активности</a:t>
            </a:r>
          </a:p>
          <a:p>
            <a:pPr eaLnBrk="1" hangingPunct="1"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- предоставляет ребенку свободу  выбора  форм активности</a:t>
            </a:r>
          </a:p>
          <a:p>
            <a:pPr eaLnBrk="1" hangingPunct="1"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- обеспечивает  содержание разных форм  детской деятельности</a:t>
            </a:r>
          </a:p>
          <a:p>
            <a:pPr eaLnBrk="1" hangingPunct="1"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ru-RU" sz="1400" b="1" dirty="0">
                <a:solidFill>
                  <a:schemeClr val="tx1"/>
                </a:solidFill>
              </a:rPr>
              <a:t>безопасному и комфортному развитию </a:t>
            </a:r>
          </a:p>
          <a:p>
            <a:pPr eaLnBrk="1" hangingPunct="1">
              <a:buFontTx/>
              <a:buChar char="-"/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- развитию интересов, потребностей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 и возможностей  каждого ребенка</a:t>
            </a:r>
          </a:p>
          <a:p>
            <a:pPr eaLnBrk="1" hangingPunct="1"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ru-RU" sz="1400" b="1" dirty="0">
                <a:solidFill>
                  <a:schemeClr val="tx1"/>
                </a:solidFill>
              </a:rPr>
              <a:t>обеспечивает  гармоничное  отношение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ребенка с окружающим  миром</a:t>
            </a:r>
          </a:p>
        </p:txBody>
      </p:sp>
    </p:spTree>
    <p:extLst>
      <p:ext uri="{BB962C8B-B14F-4D97-AF65-F5344CB8AC3E}">
        <p14:creationId xmlns:p14="http://schemas.microsoft.com/office/powerpoint/2010/main" val="127814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107092" y="354936"/>
            <a:ext cx="8344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Предметно-развивающая  среда в группах</a:t>
            </a:r>
          </a:p>
        </p:txBody>
      </p:sp>
      <p:sp>
        <p:nvSpPr>
          <p:cNvPr id="39" name="Пятиугольник 38"/>
          <p:cNvSpPr/>
          <p:nvPr/>
        </p:nvSpPr>
        <p:spPr>
          <a:xfrm>
            <a:off x="597447" y="4180304"/>
            <a:ext cx="2732504" cy="49647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0" name="Пятиугольник 39"/>
          <p:cNvSpPr/>
          <p:nvPr/>
        </p:nvSpPr>
        <p:spPr>
          <a:xfrm>
            <a:off x="597447" y="3698098"/>
            <a:ext cx="2732504" cy="37505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1" name="Пятиугольник 40"/>
          <p:cNvSpPr/>
          <p:nvPr/>
        </p:nvSpPr>
        <p:spPr>
          <a:xfrm>
            <a:off x="597447" y="4769668"/>
            <a:ext cx="2732504" cy="37505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2" name="Пятиугольник 41"/>
          <p:cNvSpPr/>
          <p:nvPr/>
        </p:nvSpPr>
        <p:spPr>
          <a:xfrm>
            <a:off x="597447" y="2787263"/>
            <a:ext cx="2732504" cy="482207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4" name="Пятиугольник 43"/>
          <p:cNvSpPr/>
          <p:nvPr/>
        </p:nvSpPr>
        <p:spPr>
          <a:xfrm>
            <a:off x="597447" y="1930007"/>
            <a:ext cx="2732504" cy="37505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6" name="Пятиугольник 45"/>
          <p:cNvSpPr/>
          <p:nvPr/>
        </p:nvSpPr>
        <p:spPr>
          <a:xfrm>
            <a:off x="597447" y="2358635"/>
            <a:ext cx="2732504" cy="37505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7" name="Пятиугольник 46"/>
          <p:cNvSpPr/>
          <p:nvPr/>
        </p:nvSpPr>
        <p:spPr>
          <a:xfrm>
            <a:off x="597447" y="3323048"/>
            <a:ext cx="2732504" cy="321471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8" name="Пятиугольник 47"/>
          <p:cNvSpPr/>
          <p:nvPr/>
        </p:nvSpPr>
        <p:spPr>
          <a:xfrm>
            <a:off x="597447" y="1501379"/>
            <a:ext cx="2732504" cy="37505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9" name="Пятиугольник 48"/>
          <p:cNvSpPr/>
          <p:nvPr/>
        </p:nvSpPr>
        <p:spPr>
          <a:xfrm>
            <a:off x="597447" y="5198296"/>
            <a:ext cx="2732504" cy="37505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651047" y="1554971"/>
            <a:ext cx="2450500" cy="2539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50" b="1" dirty="0"/>
              <a:t>Центры развития движения</a:t>
            </a: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597469" y="2037174"/>
            <a:ext cx="2504078" cy="2539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50" b="1"/>
              <a:t>«Русская изба»</a:t>
            </a: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651047" y="2412221"/>
            <a:ext cx="2450500" cy="2539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50" b="1"/>
              <a:t>Зеленые уголки в группах</a:t>
            </a:r>
          </a:p>
        </p:txBody>
      </p:sp>
      <p:sp>
        <p:nvSpPr>
          <p:cNvPr id="53" name="Text Box 13"/>
          <p:cNvSpPr txBox="1">
            <a:spLocks noChangeArrowheads="1"/>
          </p:cNvSpPr>
          <p:nvPr/>
        </p:nvSpPr>
        <p:spPr bwMode="auto">
          <a:xfrm>
            <a:off x="624258" y="2796790"/>
            <a:ext cx="2450500" cy="6578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50" b="1" dirty="0"/>
              <a:t>Мини-кабинеты с дидактическими </a:t>
            </a:r>
          </a:p>
          <a:p>
            <a:pPr eaLnBrk="1" hangingPunct="1">
              <a:spcBef>
                <a:spcPct val="50000"/>
              </a:spcBef>
            </a:pPr>
            <a:r>
              <a:rPr lang="ru-RU" sz="1050" b="1" dirty="0"/>
              <a:t>играми и пособиями</a:t>
            </a:r>
          </a:p>
        </p:txBody>
      </p:sp>
      <p:sp>
        <p:nvSpPr>
          <p:cNvPr id="54" name="Text Box 37"/>
          <p:cNvSpPr txBox="1">
            <a:spLocks noChangeArrowheads="1"/>
          </p:cNvSpPr>
          <p:nvPr/>
        </p:nvSpPr>
        <p:spPr bwMode="auto">
          <a:xfrm>
            <a:off x="597469" y="3376627"/>
            <a:ext cx="2477288" cy="2539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50" b="1"/>
              <a:t>Уголки «Я и моя семья»</a:t>
            </a:r>
          </a:p>
        </p:txBody>
      </p:sp>
      <p:sp>
        <p:nvSpPr>
          <p:cNvPr id="55" name="Text Box 44"/>
          <p:cNvSpPr txBox="1">
            <a:spLocks noChangeArrowheads="1"/>
          </p:cNvSpPr>
          <p:nvPr/>
        </p:nvSpPr>
        <p:spPr bwMode="auto">
          <a:xfrm>
            <a:off x="651047" y="3680322"/>
            <a:ext cx="2030370" cy="4674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975" b="1" dirty="0"/>
              <a:t>Уголки изобразительной </a:t>
            </a:r>
          </a:p>
          <a:p>
            <a:pPr eaLnBrk="1" hangingPunct="1">
              <a:spcBef>
                <a:spcPct val="50000"/>
              </a:spcBef>
            </a:pPr>
            <a:r>
              <a:rPr lang="ru-RU" sz="975" b="1" dirty="0"/>
              <a:t>деятельности</a:t>
            </a:r>
          </a:p>
        </p:txBody>
      </p:sp>
      <p:sp>
        <p:nvSpPr>
          <p:cNvPr id="56" name="Text Box 48"/>
          <p:cNvSpPr txBox="1">
            <a:spLocks noChangeArrowheads="1"/>
          </p:cNvSpPr>
          <p:nvPr/>
        </p:nvSpPr>
        <p:spPr bwMode="auto">
          <a:xfrm>
            <a:off x="651047" y="4182721"/>
            <a:ext cx="2178651" cy="4962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50" b="1" dirty="0"/>
              <a:t>Уголки театрализованной </a:t>
            </a:r>
          </a:p>
          <a:p>
            <a:pPr eaLnBrk="1" hangingPunct="1">
              <a:spcBef>
                <a:spcPct val="50000"/>
              </a:spcBef>
            </a:pPr>
            <a:r>
              <a:rPr lang="ru-RU" sz="1050" b="1" dirty="0"/>
              <a:t>деятельности</a:t>
            </a:r>
          </a:p>
        </p:txBody>
      </p:sp>
      <p:sp>
        <p:nvSpPr>
          <p:cNvPr id="57" name="Text Box 56"/>
          <p:cNvSpPr txBox="1">
            <a:spLocks noChangeArrowheads="1"/>
          </p:cNvSpPr>
          <p:nvPr/>
        </p:nvSpPr>
        <p:spPr bwMode="auto">
          <a:xfrm>
            <a:off x="597447" y="4842893"/>
            <a:ext cx="2392963" cy="2539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50" b="1"/>
              <a:t>      Музыкальные уголки</a:t>
            </a:r>
          </a:p>
        </p:txBody>
      </p:sp>
      <p:sp>
        <p:nvSpPr>
          <p:cNvPr id="58" name="Text Box 61"/>
          <p:cNvSpPr txBox="1">
            <a:spLocks noChangeArrowheads="1"/>
          </p:cNvSpPr>
          <p:nvPr/>
        </p:nvSpPr>
        <p:spPr bwMode="auto">
          <a:xfrm>
            <a:off x="651046" y="5251862"/>
            <a:ext cx="2423711" cy="2539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050" b="1"/>
              <a:t>Центры  для  свободной игры</a:t>
            </a:r>
          </a:p>
        </p:txBody>
      </p:sp>
      <p:pic>
        <p:nvPicPr>
          <p:cNvPr id="68" name="Picture 26" descr="IMG_22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9" y="2143125"/>
            <a:ext cx="3574256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58" descr="E:\мамина  школа\IMG_07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143125"/>
            <a:ext cx="357187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59" descr="E:\мамина  школа\IMG_04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143126"/>
            <a:ext cx="3533775" cy="273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1" descr="IMG_22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9" y="2143125"/>
            <a:ext cx="3574256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1" descr="IMG_14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9" y="2143125"/>
            <a:ext cx="3588544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5" descr="IMG_22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7" y="1928814"/>
            <a:ext cx="3643313" cy="303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0" descr="IMG_22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9" y="1928814"/>
            <a:ext cx="3637360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9" descr="IMG_117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7" y="1928814"/>
            <a:ext cx="3634979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Рисунок 68" descr="C:\Documents and Settings\1\Рабочий стол\ПРАЗДНИКИ 2013-2014 г ФОТО детского сада\2013-09-12\SAM_120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7" y="1928814"/>
            <a:ext cx="3643313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357686" y="1607331"/>
            <a:ext cx="3643314" cy="3804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ru-RU" sz="15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СПОСОБСТВУЕТ:</a:t>
            </a:r>
          </a:p>
          <a:p>
            <a:pPr>
              <a:defRPr/>
            </a:pPr>
            <a:r>
              <a:rPr lang="ru-RU" sz="1350" b="1" dirty="0">
                <a:solidFill>
                  <a:schemeClr val="tx1"/>
                </a:solidFill>
              </a:rPr>
              <a:t>- развитию познавательной  и </a:t>
            </a:r>
          </a:p>
          <a:p>
            <a:pPr>
              <a:defRPr/>
            </a:pPr>
            <a:r>
              <a:rPr lang="ru-RU" sz="1350" b="1" dirty="0">
                <a:solidFill>
                  <a:schemeClr val="tx1"/>
                </a:solidFill>
              </a:rPr>
              <a:t>творческой  активности</a:t>
            </a:r>
          </a:p>
          <a:p>
            <a:pPr>
              <a:defRPr/>
            </a:pPr>
            <a:endParaRPr lang="ru-RU" sz="825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350" b="1" dirty="0">
                <a:solidFill>
                  <a:schemeClr val="tx1"/>
                </a:solidFill>
              </a:rPr>
              <a:t>- предоставляет ребенку свободу  выбора  форм активности</a:t>
            </a:r>
          </a:p>
          <a:p>
            <a:pPr>
              <a:defRPr/>
            </a:pPr>
            <a:endParaRPr lang="ru-RU" sz="825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350" b="1" dirty="0">
                <a:solidFill>
                  <a:schemeClr val="tx1"/>
                </a:solidFill>
              </a:rPr>
              <a:t>- обеспечивает  содержание разных форм  детской деятельности</a:t>
            </a:r>
          </a:p>
          <a:p>
            <a:pPr>
              <a:defRPr/>
            </a:pPr>
            <a:endParaRPr lang="ru-RU" sz="825" b="1" dirty="0">
              <a:solidFill>
                <a:schemeClr val="tx1"/>
              </a:solidFill>
            </a:endParaRPr>
          </a:p>
          <a:p>
            <a:pPr>
              <a:buFontTx/>
              <a:buChar char="-"/>
              <a:defRPr/>
            </a:pPr>
            <a:r>
              <a:rPr lang="ru-RU" sz="1350" b="1" dirty="0">
                <a:solidFill>
                  <a:schemeClr val="tx1"/>
                </a:solidFill>
              </a:rPr>
              <a:t>безопасному и комфортному развитию </a:t>
            </a:r>
          </a:p>
          <a:p>
            <a:pPr>
              <a:buFontTx/>
              <a:buChar char="-"/>
              <a:defRPr/>
            </a:pPr>
            <a:endParaRPr lang="ru-RU" sz="825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350" b="1" dirty="0">
                <a:solidFill>
                  <a:schemeClr val="tx1"/>
                </a:solidFill>
              </a:rPr>
              <a:t>- развитию интересов, потребностей</a:t>
            </a:r>
          </a:p>
          <a:p>
            <a:pPr>
              <a:defRPr/>
            </a:pPr>
            <a:r>
              <a:rPr lang="ru-RU" sz="1350" b="1" dirty="0">
                <a:solidFill>
                  <a:schemeClr val="tx1"/>
                </a:solidFill>
              </a:rPr>
              <a:t> и возможностей  каждого ребенка</a:t>
            </a:r>
          </a:p>
          <a:p>
            <a:pPr>
              <a:defRPr/>
            </a:pPr>
            <a:endParaRPr lang="ru-RU" sz="825" b="1" dirty="0">
              <a:solidFill>
                <a:schemeClr val="tx1"/>
              </a:solidFill>
            </a:endParaRPr>
          </a:p>
          <a:p>
            <a:pPr>
              <a:buFontTx/>
              <a:buChar char="-"/>
              <a:defRPr/>
            </a:pPr>
            <a:r>
              <a:rPr lang="ru-RU" sz="1350" b="1" dirty="0">
                <a:solidFill>
                  <a:schemeClr val="tx1"/>
                </a:solidFill>
              </a:rPr>
              <a:t>обеспечивает  гармоничное  отношение </a:t>
            </a:r>
          </a:p>
          <a:p>
            <a:pPr>
              <a:defRPr/>
            </a:pPr>
            <a:r>
              <a:rPr lang="ru-RU" sz="1350" b="1" dirty="0">
                <a:solidFill>
                  <a:schemeClr val="tx1"/>
                </a:solidFill>
              </a:rPr>
              <a:t>ребенка с окружающим  миром</a:t>
            </a:r>
          </a:p>
        </p:txBody>
      </p:sp>
    </p:spTree>
    <p:extLst>
      <p:ext uri="{BB962C8B-B14F-4D97-AF65-F5344CB8AC3E}">
        <p14:creationId xmlns:p14="http://schemas.microsoft.com/office/powerpoint/2010/main" val="2766186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508814" y="490827"/>
            <a:ext cx="6225779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Результаты работы с детьми</a:t>
            </a:r>
          </a:p>
        </p:txBody>
      </p:sp>
      <p:pic>
        <p:nvPicPr>
          <p:cNvPr id="1026" name="Picture 2" descr="http://www.ecolicey-3.ru/img/pages/kurs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543" y="1270367"/>
            <a:ext cx="5472154" cy="44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7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08579" y="135675"/>
            <a:ext cx="6172200" cy="71794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1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Здоровье воспитанников</a:t>
            </a:r>
          </a:p>
        </p:txBody>
      </p:sp>
      <p:sp>
        <p:nvSpPr>
          <p:cNvPr id="28676" name="Text Box 10"/>
          <p:cNvSpPr txBox="1">
            <a:spLocks noChangeArrowheads="1"/>
          </p:cNvSpPr>
          <p:nvPr/>
        </p:nvSpPr>
        <p:spPr bwMode="auto">
          <a:xfrm>
            <a:off x="5772150" y="1639491"/>
            <a:ext cx="11763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1350"/>
          </a:p>
        </p:txBody>
      </p:sp>
      <p:sp>
        <p:nvSpPr>
          <p:cNvPr id="28683" name="Text Box 29"/>
          <p:cNvSpPr txBox="1">
            <a:spLocks noChangeArrowheads="1"/>
          </p:cNvSpPr>
          <p:nvPr/>
        </p:nvSpPr>
        <p:spPr bwMode="auto">
          <a:xfrm>
            <a:off x="509079" y="3414261"/>
            <a:ext cx="4014265" cy="329320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 dirty="0">
                <a:solidFill>
                  <a:srgbClr val="800000"/>
                </a:solidFill>
              </a:rPr>
              <a:t>Мероприятия по оздоровлению: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sz="1600" b="1" dirty="0">
                <a:solidFill>
                  <a:srgbClr val="800000"/>
                </a:solidFill>
              </a:rPr>
              <a:t> правильное питание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sz="1600" b="1" dirty="0">
                <a:solidFill>
                  <a:srgbClr val="800000"/>
                </a:solidFill>
              </a:rPr>
              <a:t> режим дня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sz="1600" b="1" dirty="0">
                <a:solidFill>
                  <a:srgbClr val="800000"/>
                </a:solidFill>
              </a:rPr>
              <a:t> гимнастика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sz="1600" b="1" dirty="0">
                <a:solidFill>
                  <a:srgbClr val="800000"/>
                </a:solidFill>
              </a:rPr>
              <a:t> прогулки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sz="1600" b="1" dirty="0">
                <a:solidFill>
                  <a:srgbClr val="800000"/>
                </a:solidFill>
              </a:rPr>
              <a:t>физкультурные занятия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sz="1600" b="1" dirty="0">
                <a:solidFill>
                  <a:srgbClr val="800000"/>
                </a:solidFill>
              </a:rPr>
              <a:t> подвижные игры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sz="1600" b="1" dirty="0">
                <a:solidFill>
                  <a:srgbClr val="800000"/>
                </a:solidFill>
              </a:rPr>
              <a:t>закаливающие  процедуры</a:t>
            </a:r>
          </a:p>
          <a:p>
            <a:pPr eaLnBrk="1" hangingPunct="1">
              <a:spcBef>
                <a:spcPct val="50000"/>
              </a:spcBef>
            </a:pPr>
            <a:endParaRPr lang="ru-RU" sz="1600" b="1" dirty="0">
              <a:solidFill>
                <a:srgbClr val="8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/>
          <a:stretch/>
        </p:blipFill>
        <p:spPr>
          <a:xfrm>
            <a:off x="5004166" y="3532828"/>
            <a:ext cx="3938079" cy="26072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54" y="3549959"/>
            <a:ext cx="1397212" cy="25894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r="19677"/>
          <a:stretch/>
        </p:blipFill>
        <p:spPr>
          <a:xfrm>
            <a:off x="6407867" y="3542699"/>
            <a:ext cx="2534377" cy="2596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/>
          <a:stretch/>
        </p:blipFill>
        <p:spPr>
          <a:xfrm>
            <a:off x="4995489" y="3532194"/>
            <a:ext cx="4013043" cy="2654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53" y="3532194"/>
            <a:ext cx="4006556" cy="26494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00734" y="3542064"/>
            <a:ext cx="4022962" cy="26445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455" y="3570005"/>
            <a:ext cx="3475262" cy="260644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24329" y="3542063"/>
            <a:ext cx="3984203" cy="26180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49" y="3569009"/>
            <a:ext cx="3453931" cy="259044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998329" y="3527211"/>
            <a:ext cx="4010203" cy="26593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42" y="3804886"/>
            <a:ext cx="3990690" cy="2063099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512840" y="939856"/>
            <a:ext cx="2074457" cy="1243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00" b="1" dirty="0">
                <a:solidFill>
                  <a:srgbClr val="C00000"/>
                </a:solidFill>
              </a:rPr>
              <a:t>Здоровье</a:t>
            </a:r>
          </a:p>
        </p:txBody>
      </p:sp>
      <p:sp>
        <p:nvSpPr>
          <p:cNvPr id="18" name="Блок-схема: ручное управление 17"/>
          <p:cNvSpPr/>
          <p:nvPr/>
        </p:nvSpPr>
        <p:spPr>
          <a:xfrm rot="16876055">
            <a:off x="2169628" y="576106"/>
            <a:ext cx="938072" cy="1442885"/>
          </a:xfrm>
          <a:prstGeom prst="flowChartManualOperation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2010536" y="978734"/>
            <a:ext cx="17823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dirty="0">
                <a:solidFill>
                  <a:srgbClr val="800000"/>
                </a:solidFill>
              </a:rPr>
              <a:t>Социальный компонент </a:t>
            </a:r>
          </a:p>
        </p:txBody>
      </p:sp>
      <p:sp>
        <p:nvSpPr>
          <p:cNvPr id="40" name="Блок-схема: ручное управление 39"/>
          <p:cNvSpPr/>
          <p:nvPr/>
        </p:nvSpPr>
        <p:spPr>
          <a:xfrm rot="14279496">
            <a:off x="2484379" y="1860899"/>
            <a:ext cx="1070627" cy="1442885"/>
          </a:xfrm>
          <a:prstGeom prst="flowChartManualOperation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489153" y="2303139"/>
            <a:ext cx="21050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dirty="0">
                <a:solidFill>
                  <a:srgbClr val="800000"/>
                </a:solidFill>
              </a:rPr>
              <a:t>Психический </a:t>
            </a:r>
          </a:p>
          <a:p>
            <a:pPr eaLnBrk="1" hangingPunct="1">
              <a:spcBef>
                <a:spcPct val="50000"/>
              </a:spcBef>
            </a:pPr>
            <a:r>
              <a:rPr lang="ru-RU" sz="1200" dirty="0">
                <a:solidFill>
                  <a:srgbClr val="800000"/>
                </a:solidFill>
              </a:rPr>
              <a:t>компонент</a:t>
            </a:r>
          </a:p>
        </p:txBody>
      </p:sp>
      <p:sp>
        <p:nvSpPr>
          <p:cNvPr id="41" name="Блок-схема: ручное управление 40"/>
          <p:cNvSpPr/>
          <p:nvPr/>
        </p:nvSpPr>
        <p:spPr>
          <a:xfrm rot="4435109">
            <a:off x="5979752" y="403054"/>
            <a:ext cx="884535" cy="1442885"/>
          </a:xfrm>
          <a:prstGeom prst="flowChartManualOperation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2" name="Блок-схема: ручное управление 41"/>
          <p:cNvSpPr/>
          <p:nvPr/>
        </p:nvSpPr>
        <p:spPr>
          <a:xfrm rot="6866604">
            <a:off x="5588575" y="1752479"/>
            <a:ext cx="1047574" cy="1442885"/>
          </a:xfrm>
          <a:prstGeom prst="flowChartManualOperation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682" name="Text Box 12"/>
          <p:cNvSpPr txBox="1">
            <a:spLocks noChangeArrowheads="1"/>
          </p:cNvSpPr>
          <p:nvPr/>
        </p:nvSpPr>
        <p:spPr bwMode="auto">
          <a:xfrm>
            <a:off x="5772150" y="886401"/>
            <a:ext cx="21597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dirty="0">
                <a:solidFill>
                  <a:srgbClr val="990000"/>
                </a:solidFill>
              </a:rPr>
              <a:t>Физический </a:t>
            </a:r>
          </a:p>
          <a:p>
            <a:pPr eaLnBrk="1" hangingPunct="1">
              <a:spcBef>
                <a:spcPct val="50000"/>
              </a:spcBef>
            </a:pPr>
            <a:r>
              <a:rPr lang="ru-RU" sz="1200" dirty="0">
                <a:solidFill>
                  <a:srgbClr val="990000"/>
                </a:solidFill>
              </a:rPr>
              <a:t>компонент</a:t>
            </a:r>
          </a:p>
        </p:txBody>
      </p:sp>
      <p:sp>
        <p:nvSpPr>
          <p:cNvPr id="43" name="Блок-схема: ручное управление 42"/>
          <p:cNvSpPr/>
          <p:nvPr/>
        </p:nvSpPr>
        <p:spPr>
          <a:xfrm rot="10800000">
            <a:off x="4084214" y="2445840"/>
            <a:ext cx="940115" cy="970983"/>
          </a:xfrm>
          <a:prstGeom prst="flowChartManualOperation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691" name="Text Box 20"/>
          <p:cNvSpPr txBox="1">
            <a:spLocks noChangeArrowheads="1"/>
          </p:cNvSpPr>
          <p:nvPr/>
        </p:nvSpPr>
        <p:spPr bwMode="auto">
          <a:xfrm>
            <a:off x="4103235" y="3029905"/>
            <a:ext cx="16192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350" dirty="0">
                <a:solidFill>
                  <a:srgbClr val="990000"/>
                </a:solidFill>
              </a:rPr>
              <a:t>Питание</a:t>
            </a: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5559290" y="2124606"/>
            <a:ext cx="21597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dirty="0">
                <a:solidFill>
                  <a:srgbClr val="990000"/>
                </a:solidFill>
              </a:rPr>
              <a:t>Экологический  </a:t>
            </a:r>
          </a:p>
          <a:p>
            <a:pPr eaLnBrk="1" hangingPunct="1">
              <a:spcBef>
                <a:spcPct val="50000"/>
              </a:spcBef>
            </a:pPr>
            <a:r>
              <a:rPr lang="ru-RU" sz="1200" dirty="0">
                <a:solidFill>
                  <a:srgbClr val="990000"/>
                </a:solidFill>
              </a:rPr>
              <a:t>компонент</a:t>
            </a:r>
          </a:p>
        </p:txBody>
      </p:sp>
    </p:spTree>
    <p:extLst>
      <p:ext uri="{BB962C8B-B14F-4D97-AF65-F5344CB8AC3E}">
        <p14:creationId xmlns:p14="http://schemas.microsoft.com/office/powerpoint/2010/main" val="36943178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7960" y="367196"/>
            <a:ext cx="6172200" cy="85725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Питание детей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67462" y="1224446"/>
            <a:ext cx="3762671" cy="3780234"/>
          </a:xfrm>
          <a:solidFill>
            <a:schemeClr val="bg1"/>
          </a:solidFill>
        </p:spPr>
        <p:txBody>
          <a:bodyPr>
            <a:noAutofit/>
          </a:bodyPr>
          <a:lstStyle/>
          <a:p>
            <a:pPr eaLnBrk="1" hangingPunct="1"/>
            <a:r>
              <a:rPr lang="ru-RU" sz="1600" b="1" dirty="0">
                <a:solidFill>
                  <a:srgbClr val="002060"/>
                </a:solidFill>
              </a:rPr>
              <a:t>Разнообразное четырехразовое меню (завтрак, обед, полдник, ужин)</a:t>
            </a:r>
          </a:p>
          <a:p>
            <a:pPr eaLnBrk="1" hangingPunct="1"/>
            <a:r>
              <a:rPr lang="ru-RU" sz="1600" b="1" dirty="0" smtClean="0">
                <a:solidFill>
                  <a:srgbClr val="002060"/>
                </a:solidFill>
              </a:rPr>
              <a:t>Контроль </a:t>
            </a:r>
            <a:r>
              <a:rPr lang="ru-RU" sz="1600" b="1" dirty="0">
                <a:solidFill>
                  <a:srgbClr val="002060"/>
                </a:solidFill>
              </a:rPr>
              <a:t>за качеством питания</a:t>
            </a:r>
          </a:p>
          <a:p>
            <a:pPr eaLnBrk="1" hangingPunct="1"/>
            <a:r>
              <a:rPr lang="ru-RU" sz="1600" b="1" dirty="0" smtClean="0">
                <a:solidFill>
                  <a:srgbClr val="002060"/>
                </a:solidFill>
              </a:rPr>
              <a:t>Витаминизация </a:t>
            </a:r>
            <a:r>
              <a:rPr lang="ru-RU" sz="1600" b="1" dirty="0">
                <a:solidFill>
                  <a:srgbClr val="002060"/>
                </a:solidFill>
              </a:rPr>
              <a:t>блюд</a:t>
            </a:r>
          </a:p>
          <a:p>
            <a:pPr eaLnBrk="1" hangingPunct="1"/>
            <a:r>
              <a:rPr lang="ru-RU" sz="1600" b="1" dirty="0" smtClean="0">
                <a:solidFill>
                  <a:srgbClr val="002060"/>
                </a:solidFill>
              </a:rPr>
              <a:t>Правильное </a:t>
            </a:r>
            <a:r>
              <a:rPr lang="ru-RU" sz="1600" b="1" dirty="0">
                <a:solidFill>
                  <a:srgbClr val="002060"/>
                </a:solidFill>
              </a:rPr>
              <a:t>хранение продуктов</a:t>
            </a:r>
          </a:p>
          <a:p>
            <a:pPr eaLnBrk="1" hangingPunct="1"/>
            <a:r>
              <a:rPr lang="ru-RU" sz="1600" b="1" dirty="0" smtClean="0">
                <a:solidFill>
                  <a:srgbClr val="002060"/>
                </a:solidFill>
              </a:rPr>
              <a:t>Соблюдение </a:t>
            </a:r>
            <a:r>
              <a:rPr lang="ru-RU" sz="1600" b="1" dirty="0">
                <a:solidFill>
                  <a:srgbClr val="002060"/>
                </a:solidFill>
              </a:rPr>
              <a:t>сроков реализации продуктов</a:t>
            </a:r>
          </a:p>
          <a:p>
            <a:pPr eaLnBrk="1" hangingPunct="1"/>
            <a:r>
              <a:rPr lang="ru-RU" sz="1600" b="1" dirty="0" smtClean="0">
                <a:solidFill>
                  <a:srgbClr val="002060"/>
                </a:solidFill>
              </a:rPr>
              <a:t>Правила </a:t>
            </a:r>
            <a:r>
              <a:rPr lang="ru-RU" sz="1600" b="1" dirty="0">
                <a:solidFill>
                  <a:srgbClr val="002060"/>
                </a:solidFill>
              </a:rPr>
              <a:t>технологической обработки продуктов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7"/>
          <a:stretch/>
        </p:blipFill>
        <p:spPr>
          <a:xfrm>
            <a:off x="3925409" y="3506452"/>
            <a:ext cx="4960702" cy="3201401"/>
          </a:xfrm>
        </p:spPr>
      </p:pic>
    </p:spTree>
    <p:extLst>
      <p:ext uri="{BB962C8B-B14F-4D97-AF65-F5344CB8AC3E}">
        <p14:creationId xmlns:p14="http://schemas.microsoft.com/office/powerpoint/2010/main" val="294631839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6373" y="396059"/>
            <a:ext cx="5893594" cy="143933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Физическое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развитие.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здоровья детей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021102"/>
              </p:ext>
            </p:extLst>
          </p:nvPr>
        </p:nvGraphicFramePr>
        <p:xfrm>
          <a:off x="642738" y="2331765"/>
          <a:ext cx="7332862" cy="4349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998"/>
                <a:gridCol w="1573416"/>
                <a:gridCol w="1623765"/>
                <a:gridCol w="1649683"/>
              </a:tblGrid>
              <a:tr h="130467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Группы здоровья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2012-2013 </a:t>
                      </a:r>
                    </a:p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уч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. год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2013-2014</a:t>
                      </a:r>
                    </a:p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уч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.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2014-2015</a:t>
                      </a:r>
                    </a:p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уч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.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5074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группа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5074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группа 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223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269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272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5074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 группа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5074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 группа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5074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Дети инвалиды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5074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 детей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263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311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311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</a:tbl>
          </a:graphicData>
        </a:graphic>
      </p:graphicFrame>
      <p:pic>
        <p:nvPicPr>
          <p:cNvPr id="3074" name="Picture 2" descr="http://www.art-igosh.ru/illustrations/illustrations/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5" y="0"/>
            <a:ext cx="1755849" cy="23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96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284325"/>
            <a:ext cx="6172200" cy="8640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Гармоничность развития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8973133"/>
              </p:ext>
            </p:extLst>
          </p:nvPr>
        </p:nvGraphicFramePr>
        <p:xfrm>
          <a:off x="297356" y="1571754"/>
          <a:ext cx="6822087" cy="419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499"/>
                <a:gridCol w="798209"/>
                <a:gridCol w="852764"/>
                <a:gridCol w="913676"/>
                <a:gridCol w="913676"/>
                <a:gridCol w="913676"/>
                <a:gridCol w="974587"/>
              </a:tblGrid>
              <a:tr h="1202400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Физическое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2013 учебный год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2013-2014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год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2014-2015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год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154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 - во</a:t>
                      </a:r>
                      <a:endParaRPr lang="ru-RU" sz="1200" dirty="0"/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 - во</a:t>
                      </a:r>
                      <a:endParaRPr lang="ru-RU" sz="1200" dirty="0"/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 - во</a:t>
                      </a:r>
                      <a:endParaRPr lang="ru-RU" sz="1200" dirty="0"/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34296" marB="34296"/>
                </a:tc>
              </a:tr>
              <a:tr h="64602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Нормальное ФР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255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278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89,4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294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94,5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</a:tr>
              <a:tr h="64602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Дефицит</a:t>
                      </a:r>
                      <a:r>
                        <a:rPr lang="ru-RU" sz="1400" baseline="0" dirty="0" smtClean="0"/>
                        <a:t> массы тела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0,9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</a:tr>
              <a:tr h="64602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Избыток массы тела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</a:tr>
              <a:tr h="53935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Низкий рост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1,1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0,3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0,6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6" marB="3429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9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98980" y="213783"/>
            <a:ext cx="6172200" cy="101084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заболеваемости детей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317952"/>
              </p:ext>
            </p:extLst>
          </p:nvPr>
        </p:nvGraphicFramePr>
        <p:xfrm>
          <a:off x="364067" y="1388533"/>
          <a:ext cx="6984999" cy="412326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02933"/>
                <a:gridCol w="1549400"/>
                <a:gridCol w="1427520"/>
                <a:gridCol w="1705146"/>
              </a:tblGrid>
              <a:tr h="65471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Общая заболеваемость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2012- 2013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учебный год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2013-2014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2014-2015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</a:tr>
              <a:tr h="372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ОРВИ, ОРЗ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393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317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146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</a:tr>
              <a:tr h="372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Ангина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</a:tr>
              <a:tr h="372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Грипп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</a:tr>
              <a:tr h="372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Бронхит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</a:tr>
              <a:tr h="6683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Инфекционные болезни</a:t>
                      </a:r>
                      <a:endParaRPr lang="ru-RU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</a:tr>
              <a:tr h="65471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Другие ( прочая </a:t>
                      </a:r>
                      <a:r>
                        <a:rPr lang="ru-RU" sz="1400" dirty="0" err="1" smtClean="0"/>
                        <a:t>соматика</a:t>
                      </a:r>
                      <a:r>
                        <a:rPr lang="ru-RU" sz="1400" dirty="0" smtClean="0"/>
                        <a:t>)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40</a:t>
                      </a:r>
                      <a:endParaRPr lang="ru-RU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</a:tr>
              <a:tr h="65471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Итого по детскому саду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472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345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177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34295" marB="3429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73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05386" y="312173"/>
            <a:ext cx="6426714" cy="37504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25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Распространенность функциональных нарушений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2799148"/>
              </p:ext>
            </p:extLst>
          </p:nvPr>
        </p:nvGraphicFramePr>
        <p:xfrm>
          <a:off x="338664" y="1439333"/>
          <a:ext cx="7035802" cy="4555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208"/>
                <a:gridCol w="856533"/>
                <a:gridCol w="672989"/>
                <a:gridCol w="856533"/>
                <a:gridCol w="734171"/>
                <a:gridCol w="734171"/>
                <a:gridCol w="734197"/>
              </a:tblGrid>
              <a:tr h="531979">
                <a:tc rowSpan="2"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 и система органов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2012-2013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учебный год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2013-2014</a:t>
                      </a: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2014-2015</a:t>
                      </a: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335111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неврологические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335111">
                <a:tc>
                  <a:txBody>
                    <a:bodyPr/>
                    <a:lstStyle/>
                    <a:p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костно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мышечная система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336869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органы дыхания</a:t>
                      </a: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</a:p>
                  </a:txBody>
                  <a:tcPr marL="68579" marR="68579" marT="34286" marB="34286"/>
                </a:tc>
              </a:tr>
              <a:tr h="335111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 пищеварения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335111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мочеполовая система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335111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ЛОР- органы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335111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 зрения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335111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Эндокринная патология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335111">
                <a:tc>
                  <a:txBody>
                    <a:bodyPr/>
                    <a:lstStyle/>
                    <a:p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Аллергопатология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335111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Хирургическая патология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  <a:tr h="335111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Патологии ССС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86" marB="3428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09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"/>
          <p:cNvSpPr txBox="1">
            <a:spLocks noChangeArrowheads="1"/>
          </p:cNvSpPr>
          <p:nvPr/>
        </p:nvSpPr>
        <p:spPr bwMode="auto">
          <a:xfrm>
            <a:off x="296891" y="280682"/>
            <a:ext cx="6845314" cy="707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          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Нормативные   документы: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7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00025" indent="-135731"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Федеральный закон от 29.12. 2012  № 273- ФЗ «Об Образовании в Российской Федерации»;</a:t>
            </a:r>
          </a:p>
          <a:p>
            <a:pPr marL="200025" indent="-135731"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постановление Правительства Российской Федерации от 10.07.2013 № 582 «Об утверждении Правил размещения на официальном сайте образовательной организации в информационно – телекоммуникационной сети «Интернет» и обновления информации об образовательной организации»;</a:t>
            </a:r>
          </a:p>
          <a:p>
            <a:pPr marL="200025" indent="-135731"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постановление Правительства Российской Федерации от 28.10.2013 № 966 «О лицензировании образовательной деятельности»;</a:t>
            </a:r>
          </a:p>
          <a:p>
            <a:pPr marL="200025" indent="-135731"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приказ Министерства образования и науки Российской Федерации    (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Минобрнауки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России) от 17.10.2013 г. № 1155 г.  «Об утверждении федерального государственного образовательного стандарта дошкольного образования»;</a:t>
            </a:r>
          </a:p>
          <a:p>
            <a:pPr marL="200025" indent="-135731"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приказ от 30.08.2013г. № 1014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Минобрнауки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РФ «Об утверждении порядка организации и осуществления образовательной деятельности по основным общеобразовательным программам – образовательным программам дошкольного образования»;</a:t>
            </a:r>
          </a:p>
          <a:p>
            <a:pPr marL="200025" indent="-200025"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постановление Главного государственного санитарного врача РФ от 15.05.2013г. № 26 г.Москва «Об утверждении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СанПиН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2.4.1.3049-13 «Санитарно-эпидемиологические требования к устройству, содержанию и организацию режима работы дошкольных образовательных организаций»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1600" dirty="0">
                <a:cs typeface="Arial" charset="0"/>
              </a:rPr>
              <a:t/>
            </a:r>
            <a:br>
              <a:rPr lang="ru-RU" sz="1600" dirty="0">
                <a:cs typeface="Arial" charset="0"/>
              </a:rPr>
            </a:br>
            <a:endParaRPr lang="ru-RU" sz="1600" dirty="0">
              <a:cs typeface="Arial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27" y="1237178"/>
            <a:ext cx="2144025" cy="2144025"/>
          </a:xfrm>
        </p:spPr>
      </p:pic>
    </p:spTree>
    <p:extLst>
      <p:ext uri="{BB962C8B-B14F-4D97-AF65-F5344CB8AC3E}">
        <p14:creationId xmlns:p14="http://schemas.microsoft.com/office/powerpoint/2010/main" val="180285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006348"/>
              </p:ext>
            </p:extLst>
          </p:nvPr>
        </p:nvGraphicFramePr>
        <p:xfrm>
          <a:off x="651933" y="1236132"/>
          <a:ext cx="4486159" cy="2492928"/>
        </p:xfrm>
        <a:graphic>
          <a:graphicData uri="http://schemas.openxmlformats.org/drawingml/2006/table">
            <a:tbl>
              <a:tblPr/>
              <a:tblGrid>
                <a:gridCol w="1817407"/>
                <a:gridCol w="886873"/>
                <a:gridCol w="890884"/>
                <a:gridCol w="890995"/>
              </a:tblGrid>
              <a:tr h="5539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Степень адаптации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9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Лёгкая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9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Средняя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9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Тяжёлая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9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13788" y="230878"/>
            <a:ext cx="4822031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Адаптация детей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266" y="4235636"/>
            <a:ext cx="7704667" cy="2300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cs typeface="Arial" pitchFamily="34" charset="0"/>
              </a:rPr>
              <a:t>Преобладает легкая степень адаптации, этому способствует:</a:t>
            </a:r>
          </a:p>
          <a:p>
            <a:pPr>
              <a:defRPr/>
            </a:pPr>
            <a:endParaRPr lang="ru-RU" sz="1600" dirty="0"/>
          </a:p>
          <a:p>
            <a:pPr marL="257175" indent="-257175">
              <a:buFontTx/>
              <a:buAutoNum type="arabicPeriod"/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Клуб «Мамина школа»</a:t>
            </a:r>
          </a:p>
          <a:p>
            <a:pPr marL="257175" indent="-257175">
              <a:buFontTx/>
              <a:buAutoNum type="arabicPeriod"/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Встречи с родителями, консультации с заведующей, психологом, врачом. </a:t>
            </a:r>
          </a:p>
          <a:p>
            <a:pPr marL="257175" indent="-257175">
              <a:buFontTx/>
              <a:buAutoNum type="arabicPeriod"/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Знакомство (до поступления в детский сад) с группой, воспитателями,</a:t>
            </a:r>
          </a:p>
          <a:p>
            <a:pPr marL="257175" indent="-257175"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с  детским садом</a:t>
            </a:r>
          </a:p>
          <a:p>
            <a:pPr marL="257175" indent="-257175"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4.   Использование печатной информации</a:t>
            </a:r>
          </a:p>
          <a:p>
            <a:pPr marL="257175" indent="-257175"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(памятки, информационные листки, наглядная информация). </a:t>
            </a:r>
          </a:p>
          <a:p>
            <a:pPr marL="257175" indent="-257175">
              <a:defRPr/>
            </a:pPr>
            <a:endParaRPr lang="ru-RU" sz="1400" b="1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  <a:p>
            <a:pPr marL="257175" indent="-257175">
              <a:buFontTx/>
              <a:buAutoNum type="arabicPeriod"/>
              <a:defRPr/>
            </a:pPr>
            <a:endParaRPr lang="ru-RU" sz="1350" dirty="0"/>
          </a:p>
        </p:txBody>
      </p:sp>
      <p:pic>
        <p:nvPicPr>
          <p:cNvPr id="5122" name="Picture 2" descr="http://www.playcast.ru/uploads/2014/12/01/108847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26" y="737982"/>
            <a:ext cx="2201007" cy="305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12763" y="2813050"/>
            <a:ext cx="4391025" cy="2520950"/>
          </a:xfrm>
        </p:spPr>
        <p:txBody>
          <a:bodyPr/>
          <a:lstStyle/>
          <a:p>
            <a:pPr eaLnBrk="1" hangingPunct="1"/>
            <a:r>
              <a:rPr lang="ru-RU" alt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Разнообразное четырехразовое меню (завтрак, обед, полдник, ужин)</a:t>
            </a:r>
          </a:p>
          <a:p>
            <a:pPr eaLnBrk="1" hangingPunct="1"/>
            <a:r>
              <a:rPr lang="ru-RU" alt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Контроль за качеством питания</a:t>
            </a:r>
          </a:p>
          <a:p>
            <a:pPr eaLnBrk="1" hangingPunct="1"/>
            <a:r>
              <a:rPr lang="ru-RU" alt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Витаминизация блюд</a:t>
            </a:r>
          </a:p>
          <a:p>
            <a:pPr eaLnBrk="1" hangingPunct="1"/>
            <a:r>
              <a:rPr lang="ru-RU" alt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Правильное хранение продуктов</a:t>
            </a:r>
          </a:p>
          <a:p>
            <a:pPr eaLnBrk="1" hangingPunct="1"/>
            <a:r>
              <a:rPr lang="ru-RU" alt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Соблюдение сроков реализации продуктов</a:t>
            </a:r>
          </a:p>
          <a:p>
            <a:pPr eaLnBrk="1" hangingPunct="1"/>
            <a:r>
              <a:rPr lang="ru-RU" alt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Правила технологической обработки продуктов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597" y="63501"/>
            <a:ext cx="8229600" cy="5889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Организация питания в детском саду</a:t>
            </a:r>
          </a:p>
        </p:txBody>
      </p:sp>
      <p:pic>
        <p:nvPicPr>
          <p:cNvPr id="33797" name="Объект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/>
          <a:stretch>
            <a:fillRect/>
          </a:stretch>
        </p:blipFill>
        <p:spPr>
          <a:xfrm>
            <a:off x="5173133" y="2999492"/>
            <a:ext cx="2914650" cy="2004308"/>
          </a:xfrm>
        </p:spPr>
      </p:pic>
      <p:sp>
        <p:nvSpPr>
          <p:cNvPr id="33798" name="Прямоугольник 3"/>
          <p:cNvSpPr>
            <a:spLocks noChangeArrowheads="1"/>
          </p:cNvSpPr>
          <p:nvPr/>
        </p:nvSpPr>
        <p:spPr bwMode="auto">
          <a:xfrm>
            <a:off x="110597" y="652463"/>
            <a:ext cx="83200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Деятельность по организации поставок  продуктов питания осуществляется на основании  заключённых договоров на основании: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800" dirty="0">
                <a:cs typeface="Arial" panose="020B0604020202020204" pitchFamily="34" charset="0"/>
              </a:rPr>
              <a:t>Федерального закона РФ от 18.07.2011 г. № 223-ФЗ «О закупках товаров, работ, услуг с отдельными видами  юридических лиц».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     </a:t>
            </a:r>
            <a:r>
              <a:rPr lang="ru-RU" altLang="ru-RU" sz="1800" b="1" dirty="0">
                <a:cs typeface="Arial" panose="020B0604020202020204" pitchFamily="34" charset="0"/>
              </a:rPr>
              <a:t>Заключены договора: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800" dirty="0">
                <a:cs typeface="Arial" panose="020B0604020202020204" pitchFamily="34" charset="0"/>
              </a:rPr>
              <a:t> с ОАО «</a:t>
            </a:r>
            <a:r>
              <a:rPr lang="ru-RU" altLang="ru-RU" sz="1800" dirty="0" err="1">
                <a:cs typeface="Arial" panose="020B0604020202020204" pitchFamily="34" charset="0"/>
              </a:rPr>
              <a:t>ЯрАгат</a:t>
            </a:r>
            <a:r>
              <a:rPr lang="ru-RU" altLang="ru-RU" sz="1800" dirty="0">
                <a:cs typeface="Arial" panose="020B0604020202020204" pitchFamily="34" charset="0"/>
              </a:rPr>
              <a:t>» на поставку бакалеи,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800" dirty="0">
                <a:cs typeface="Arial" panose="020B0604020202020204" pitchFamily="34" charset="0"/>
              </a:rPr>
              <a:t> с ИП Сорокина  И.М. на поставку молочной и мясной продукции.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187484"/>
              </p:ext>
            </p:extLst>
          </p:nvPr>
        </p:nvGraphicFramePr>
        <p:xfrm>
          <a:off x="395816" y="5394369"/>
          <a:ext cx="7546974" cy="77677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298146"/>
                <a:gridCol w="1759718"/>
                <a:gridCol w="3489110"/>
              </a:tblGrid>
              <a:tr h="28154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Стоимость питания на одного ребёнка  в день составляет:</a:t>
                      </a:r>
                      <a:endParaRPr lang="ru-RU" sz="1400" dirty="0">
                        <a:solidFill>
                          <a:srgbClr val="80008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1" marR="68571" marT="34173" marB="3417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474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Ясли – </a:t>
                      </a:r>
                      <a:r>
                        <a:rPr lang="en-US" sz="1400" dirty="0" smtClean="0"/>
                        <a:t>91</a:t>
                      </a:r>
                      <a:r>
                        <a:rPr lang="ru-RU" sz="1400" dirty="0" smtClean="0"/>
                        <a:t> руб.</a:t>
                      </a:r>
                      <a:endParaRPr lang="ru-RU" sz="1400" dirty="0">
                        <a:solidFill>
                          <a:srgbClr val="80008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1" marR="68571" marT="34173" marB="34173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Сад – 1</a:t>
                      </a:r>
                      <a:r>
                        <a:rPr lang="en-US" sz="1400" dirty="0" smtClean="0"/>
                        <a:t>13</a:t>
                      </a:r>
                      <a:r>
                        <a:rPr lang="ru-RU" sz="1400" dirty="0" smtClean="0"/>
                        <a:t> руб.</a:t>
                      </a:r>
                      <a:endParaRPr lang="ru-RU" sz="1400" dirty="0">
                        <a:solidFill>
                          <a:srgbClr val="80008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1" marR="68571" marT="34173" marB="3417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Кратковременное пребывание –</a:t>
                      </a:r>
                      <a:r>
                        <a:rPr lang="en-US" sz="1400" dirty="0" smtClean="0"/>
                        <a:t> 70</a:t>
                      </a:r>
                      <a:r>
                        <a:rPr lang="ru-RU" sz="1400" dirty="0" smtClean="0"/>
                        <a:t> руб.</a:t>
                      </a:r>
                    </a:p>
                    <a:p>
                      <a:r>
                        <a:rPr lang="ru-RU" sz="1400" dirty="0" smtClean="0"/>
                        <a:t> </a:t>
                      </a:r>
                      <a:endParaRPr lang="ru-RU" sz="1400" dirty="0">
                        <a:solidFill>
                          <a:srgbClr val="80008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1" marR="68571" marT="34173" marB="34173"/>
                </a:tc>
              </a:tr>
            </a:tbl>
          </a:graphicData>
        </a:graphic>
      </p:graphicFrame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95816" y="6307138"/>
            <a:ext cx="7258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Родительская плата с 01.01.2014 г. составляет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  в день</a:t>
            </a:r>
          </a:p>
        </p:txBody>
      </p:sp>
    </p:spTree>
    <p:extLst>
      <p:ext uri="{BB962C8B-B14F-4D97-AF65-F5344CB8AC3E}">
        <p14:creationId xmlns:p14="http://schemas.microsoft.com/office/powerpoint/2010/main" val="69659296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901700" y="284294"/>
            <a:ext cx="5600700" cy="490538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dirty="0">
                <a:solidFill>
                  <a:srgbClr val="336600"/>
                </a:solidFill>
              </a:rPr>
              <a:t>Освоение детьми </a:t>
            </a:r>
            <a:r>
              <a:rPr lang="ru-RU" sz="3200" b="1" dirty="0" smtClean="0">
                <a:solidFill>
                  <a:srgbClr val="336600"/>
                </a:solidFill>
              </a:rPr>
              <a:t/>
            </a:r>
            <a:br>
              <a:rPr lang="ru-RU" sz="3200" b="1" dirty="0" smtClean="0">
                <a:solidFill>
                  <a:srgbClr val="336600"/>
                </a:solidFill>
              </a:rPr>
            </a:br>
            <a:r>
              <a:rPr lang="ru-RU" sz="3200" b="1" dirty="0" smtClean="0">
                <a:solidFill>
                  <a:srgbClr val="336600"/>
                </a:solidFill>
              </a:rPr>
              <a:t>          ООП </a:t>
            </a:r>
            <a:r>
              <a:rPr lang="ru-RU" sz="3200" b="1" dirty="0">
                <a:solidFill>
                  <a:srgbClr val="336600"/>
                </a:solidFill>
              </a:rPr>
              <a:t>детского сада</a:t>
            </a:r>
          </a:p>
        </p:txBody>
      </p:sp>
      <p:pic>
        <p:nvPicPr>
          <p:cNvPr id="2050" name="Picture 2" descr="http://img1.liveinternet.ru/images/attach/c/8/99/956/99956895_5111852_379954childr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7" y="1881751"/>
            <a:ext cx="5257430" cy="382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5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703888" y="242902"/>
            <a:ext cx="5600700" cy="91082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освоения детьми образовательных областей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868115"/>
              </p:ext>
            </p:extLst>
          </p:nvPr>
        </p:nvGraphicFramePr>
        <p:xfrm>
          <a:off x="347134" y="1363134"/>
          <a:ext cx="6798733" cy="45720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54430"/>
                <a:gridCol w="3223552"/>
                <a:gridCol w="2820751"/>
              </a:tblGrid>
              <a:tr h="87955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Образовательные области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выполнения программы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292" marB="34292"/>
                </a:tc>
              </a:tr>
              <a:tr h="63882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Физическое развитие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</a:tr>
              <a:tr h="86197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коммуникативное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</a:tr>
              <a:tr h="63882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Познавательно-речевое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</a:tr>
              <a:tr h="63882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Речевое развитие 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</a:tr>
              <a:tr h="9140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Художественно-эстетическое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9" marR="68579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93%</a:t>
                      </a:r>
                    </a:p>
                  </a:txBody>
                  <a:tcPr marL="68579" marR="68579" marT="34292" marB="3429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9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xfrm>
            <a:off x="498764" y="359734"/>
            <a:ext cx="6172200" cy="43219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Использование разнообразных форм работы  с детьми</a:t>
            </a:r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47993" y="2180337"/>
            <a:ext cx="4166370" cy="410408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дидактические 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развивающие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игры 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наблюдения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чтение художественной  литературы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беседы, решение  проблемных ситуаций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экспериментирование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соревнования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путешествия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театрализованная деятельность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 по проектам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технологии развивающего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обучения</a:t>
            </a:r>
          </a:p>
          <a:p>
            <a:pPr>
              <a:lnSpc>
                <a:spcPct val="8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21" y="4079466"/>
            <a:ext cx="3308951" cy="24817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07" y="4083225"/>
            <a:ext cx="3308953" cy="24779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58" y="4124541"/>
            <a:ext cx="3312737" cy="24845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37" y="4124562"/>
            <a:ext cx="3296987" cy="24893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89" y="4140157"/>
            <a:ext cx="3325781" cy="2464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81" y="4087073"/>
            <a:ext cx="3359691" cy="2519768"/>
          </a:xfrm>
          <a:prstGeom prst="rect">
            <a:avLst/>
          </a:prstGeom>
        </p:spPr>
      </p:pic>
      <p:pic>
        <p:nvPicPr>
          <p:cNvPr id="11278" name="Picture 14" descr="IMG_478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10" y="4090214"/>
            <a:ext cx="3369741" cy="252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10" y="4061605"/>
            <a:ext cx="3411170" cy="25161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71" y="4061605"/>
            <a:ext cx="3383849" cy="2524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74" y="4045695"/>
            <a:ext cx="3408250" cy="2556188"/>
          </a:xfrm>
          <a:prstGeom prst="rect">
            <a:avLst/>
          </a:prstGeom>
        </p:spPr>
      </p:pic>
      <p:pic>
        <p:nvPicPr>
          <p:cNvPr id="1026" name="Picture 2" descr="&amp;Gcy;&amp;lcy;&amp;acy;&amp;vcy;&amp;ncy;&amp;acy;&amp;yacy; &amp;scy;&amp;tcy;&amp;rcy;&amp;acy;&amp;ncy;&amp;icy;&amp;tscy;&amp;acy; &amp;Mcy;&amp;Bcy;&amp;Dcy;&amp;Ocy;&amp;Ucy; &quot;&amp;Dcy;&amp;iecy;&amp;tcy;&amp;scy;&amp;kcy;&amp;icy;&amp;jcy; &amp;scy;&amp;acy;&amp;dcy; 66&quot; &amp;gcy;. &amp;CHcy;&amp;iecy;&amp;bcy;&amp;ocy;&amp;kcy;&amp;scy;&amp;acy;&amp;rcy;&amp;ycy; / &amp;Pcy;&amp;ocy;&amp;rcy;&amp;tcy;&amp;acy;&amp;lcy; &amp;ocy;&amp;bcy;&amp;rcy;&amp;acy;&amp;zcy;&amp;ocy;&amp;vcy;&amp;acy;&amp;ncy;&amp;icy;&amp;yacy; &amp;CHcy;&amp;Rcy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33" y="1477603"/>
            <a:ext cx="2668750" cy="202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4053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1505" y="201613"/>
            <a:ext cx="6534150" cy="8175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Мониторинг образовательной деятельности выпускников ДОУ 2014-2015 уч. год. </a:t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Text Box 8"/>
          <p:cNvSpPr txBox="1">
            <a:spLocks noChangeArrowheads="1"/>
          </p:cNvSpPr>
          <p:nvPr/>
        </p:nvSpPr>
        <p:spPr bwMode="auto">
          <a:xfrm>
            <a:off x="2413000" y="4291013"/>
            <a:ext cx="14303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013"/>
          </a:p>
        </p:txBody>
      </p:sp>
      <p:sp>
        <p:nvSpPr>
          <p:cNvPr id="30725" name="Text Box 9"/>
          <p:cNvSpPr txBox="1">
            <a:spLocks noChangeArrowheads="1"/>
          </p:cNvSpPr>
          <p:nvPr/>
        </p:nvSpPr>
        <p:spPr bwMode="auto">
          <a:xfrm>
            <a:off x="515408" y="3151717"/>
            <a:ext cx="7129992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i="1" dirty="0">
                <a:solidFill>
                  <a:schemeClr val="accent2">
                    <a:lumMod val="50000"/>
                  </a:schemeClr>
                </a:solidFill>
              </a:rPr>
              <a:t>Успешное усвоение  знаний,  умений,  навыков: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altLang="ru-RU" sz="1400" b="1" dirty="0" smtClean="0"/>
              <a:t>комплексный </a:t>
            </a:r>
            <a:r>
              <a:rPr lang="ru-RU" altLang="ru-RU" sz="1400" b="1" dirty="0"/>
              <a:t>подход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sz="1400" b="1" dirty="0"/>
              <a:t> личностно-ориентированный подход к каждому ребенку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sz="1400" b="1" dirty="0"/>
              <a:t> при взаимодействии   педагогов, родителей, медицинского персонала,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sz="1400" b="1" dirty="0"/>
              <a:t> при  включении  различных  видов  деятельности.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/>
              <a:t>С низким уровнем готовности к школе 4 человека имеют Задержку психического развития, недоразвитие речи системного характера. По ряду психических показателей такие дети имеют ряд психических особенностей: снижение устойчивости внимания, преобладание игровых интересов над учебными, недостаточная </a:t>
            </a:r>
            <a:r>
              <a:rPr lang="ru-RU" altLang="ru-RU" sz="1400" b="1" dirty="0" err="1"/>
              <a:t>сформированность</a:t>
            </a:r>
            <a:r>
              <a:rPr lang="ru-RU" altLang="ru-RU" sz="1400" b="1" dirty="0"/>
              <a:t> логического мышления, речевые трудности.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/>
              <a:t>                                             </a:t>
            </a:r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393171" y="1073945"/>
            <a:ext cx="46053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/>
              <a:t>Всего обследовано  55  выпускников ДОУ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/>
              <a:t>Из них: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600" b="1" i="1" dirty="0"/>
              <a:t> высокий уровень -  22 человека (40 %)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600" b="1" i="1" dirty="0"/>
              <a:t> средний–  23  человек (41,8 %)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600" b="1" i="1" dirty="0"/>
              <a:t> ниже среднего (норма)– 6 человек (10,9%)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600" b="1" i="1" dirty="0"/>
              <a:t> низкий -  4 человек (7,3 %)</a:t>
            </a:r>
          </a:p>
        </p:txBody>
      </p:sp>
      <p:pic>
        <p:nvPicPr>
          <p:cNvPr id="30727" name="Picture 4" descr="http://www.detkiuch.ru/pics5/shkolnaja_form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1" y="131763"/>
            <a:ext cx="2979208" cy="286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490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3057" y="87840"/>
            <a:ext cx="669234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Платные  образовательные  услуги: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373" y="889994"/>
            <a:ext cx="4500563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Кружки:</a:t>
            </a:r>
          </a:p>
          <a:p>
            <a:pPr>
              <a:defRPr/>
            </a:pPr>
            <a:endParaRPr lang="ru-RU" sz="2400" b="1" dirty="0">
              <a:solidFill>
                <a:srgbClr val="FF6600"/>
              </a:solidFill>
              <a:cs typeface="Arial" pitchFamily="34" charset="0"/>
            </a:endParaRPr>
          </a:p>
          <a:p>
            <a:pPr marL="257175" indent="-257175">
              <a:buFontTx/>
              <a:buAutoNum type="arabicPeriod"/>
              <a:defRPr/>
            </a:pPr>
            <a:r>
              <a:rPr lang="ru-RU" sz="2400" b="1" dirty="0">
                <a:solidFill>
                  <a:srgbClr val="006600"/>
                </a:solidFill>
                <a:cs typeface="Arial" pitchFamily="34" charset="0"/>
              </a:rPr>
              <a:t>«Радужный мир»</a:t>
            </a:r>
          </a:p>
          <a:p>
            <a:pPr marL="257175" indent="-257175">
              <a:buFontTx/>
              <a:buAutoNum type="arabicPeriod"/>
              <a:defRPr/>
            </a:pPr>
            <a:r>
              <a:rPr lang="ru-RU" sz="2400" b="1" dirty="0">
                <a:solidFill>
                  <a:srgbClr val="006600"/>
                </a:solidFill>
                <a:cs typeface="Arial" pitchFamily="34" charset="0"/>
              </a:rPr>
              <a:t>«От игры к спектаклю»</a:t>
            </a:r>
          </a:p>
          <a:p>
            <a:pPr marL="257175" indent="-257175">
              <a:buFontTx/>
              <a:buAutoNum type="arabicPeriod"/>
              <a:defRPr/>
            </a:pPr>
            <a:r>
              <a:rPr lang="ru-RU" sz="2400" b="1" dirty="0">
                <a:solidFill>
                  <a:srgbClr val="006600"/>
                </a:solidFill>
                <a:cs typeface="Arial" pitchFamily="34" charset="0"/>
              </a:rPr>
              <a:t>«Учимся читать»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83" y="814422"/>
            <a:ext cx="4061837" cy="30463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3" y="3276559"/>
            <a:ext cx="4584043" cy="3183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83" y="4064162"/>
            <a:ext cx="4061837" cy="270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C:\Documents and Settings\1\Рабочий стол\Фото на  конукрс\IMG_6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21" y="4573283"/>
            <a:ext cx="2058678" cy="1481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" name="Рисунок 65" descr="C:\Documents and Settings\1\Рабочий стол\Фото на  конукрс\IMG_93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7" y="4526305"/>
            <a:ext cx="2236012" cy="1628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" name="Рисунок 64" descr="E:\мамина  школа\фото 3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2561" y="2267100"/>
            <a:ext cx="1774846" cy="1466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Рисунок 63" descr="E:\мамина  школа\фото 0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681741"/>
            <a:ext cx="1763533" cy="1443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2465388" y="1400175"/>
            <a:ext cx="13970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/>
          <a:p>
            <a:pPr eaLnBrk="1" hangingPunct="1">
              <a:defRPr/>
            </a:pPr>
            <a:endParaRPr lang="ru-RU" sz="1350"/>
          </a:p>
        </p:txBody>
      </p:sp>
      <p:sp>
        <p:nvSpPr>
          <p:cNvPr id="33" name="Прямоугольник 32"/>
          <p:cNvSpPr/>
          <p:nvPr/>
        </p:nvSpPr>
        <p:spPr>
          <a:xfrm>
            <a:off x="643467" y="83226"/>
            <a:ext cx="602138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партнерство учреждения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E:\IMG_92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476" y="894947"/>
            <a:ext cx="1941707" cy="14135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" name="Рисунок 62" descr="E:\мамина  школа\фото 17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5431" y="731199"/>
            <a:ext cx="1713513" cy="1295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9708" name="Group 1"/>
          <p:cNvGrpSpPr>
            <a:grpSpLocks noChangeAspect="1"/>
          </p:cNvGrpSpPr>
          <p:nvPr/>
        </p:nvGrpSpPr>
        <p:grpSpPr bwMode="auto">
          <a:xfrm>
            <a:off x="2117172" y="866635"/>
            <a:ext cx="5545138" cy="5073650"/>
            <a:chOff x="2072" y="3352"/>
            <a:chExt cx="7761" cy="7010"/>
          </a:xfrm>
        </p:grpSpPr>
        <p:sp>
          <p:nvSpPr>
            <p:cNvPr id="6" name="AutoShape 27"/>
            <p:cNvSpPr>
              <a:spLocks noChangeAspect="1" noChangeArrowheads="1" noTextEdit="1"/>
            </p:cNvSpPr>
            <p:nvPr/>
          </p:nvSpPr>
          <p:spPr bwMode="auto">
            <a:xfrm>
              <a:off x="2096" y="3352"/>
              <a:ext cx="7737" cy="7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29710" name="Oval 26"/>
            <p:cNvSpPr>
              <a:spLocks noChangeArrowheads="1"/>
            </p:cNvSpPr>
            <p:nvPr/>
          </p:nvSpPr>
          <p:spPr bwMode="auto">
            <a:xfrm>
              <a:off x="4441" y="6543"/>
              <a:ext cx="2735" cy="996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 b="1">
                  <a:cs typeface="Times New Roman" panose="02020603050405020304" pitchFamily="18" charset="0"/>
                </a:rPr>
                <a:t>МДОУ</a:t>
              </a:r>
              <a:endParaRPr lang="ru-RU" altLang="ru-RU" sz="40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 b="1">
                  <a:cs typeface="Times New Roman" panose="02020603050405020304" pitchFamily="18" charset="0"/>
                </a:rPr>
                <a:t> детский сад №12</a:t>
              </a:r>
              <a:endParaRPr lang="ru-RU" altLang="ru-RU" sz="1300"/>
            </a:p>
          </p:txBody>
        </p:sp>
        <p:sp>
          <p:nvSpPr>
            <p:cNvPr id="29711" name="Oval 25"/>
            <p:cNvSpPr>
              <a:spLocks noChangeArrowheads="1"/>
            </p:cNvSpPr>
            <p:nvPr/>
          </p:nvSpPr>
          <p:spPr bwMode="auto">
            <a:xfrm>
              <a:off x="2281" y="4534"/>
              <a:ext cx="2402" cy="11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Детская библиотека</a:t>
              </a:r>
              <a:endParaRPr lang="ru-RU" altLang="ru-RU" sz="40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№6</a:t>
              </a:r>
              <a:endParaRPr lang="ru-RU" altLang="ru-RU" sz="1300"/>
            </a:p>
          </p:txBody>
        </p:sp>
        <p:sp>
          <p:nvSpPr>
            <p:cNvPr id="10" name="Oval 23"/>
            <p:cNvSpPr>
              <a:spLocks noChangeArrowheads="1"/>
            </p:cNvSpPr>
            <p:nvPr/>
          </p:nvSpPr>
          <p:spPr bwMode="auto">
            <a:xfrm>
              <a:off x="6945" y="5527"/>
              <a:ext cx="2853" cy="125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ru-RU" altLang="ru-RU" sz="1350" dirty="0"/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 flipV="1">
              <a:off x="5669" y="5260"/>
              <a:ext cx="1224" cy="12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12" name="Line 21"/>
            <p:cNvSpPr>
              <a:spLocks noChangeShapeType="1"/>
            </p:cNvSpPr>
            <p:nvPr/>
          </p:nvSpPr>
          <p:spPr bwMode="auto">
            <a:xfrm flipV="1">
              <a:off x="5669" y="4440"/>
              <a:ext cx="664" cy="21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 flipH="1" flipV="1">
              <a:off x="5216" y="4348"/>
              <a:ext cx="449" cy="21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flipH="1" flipV="1">
              <a:off x="4620" y="5260"/>
              <a:ext cx="1049" cy="12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5665" y="6265"/>
              <a:ext cx="1315" cy="2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 flipV="1">
              <a:off x="4823" y="6265"/>
              <a:ext cx="847" cy="2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29719" name="Oval 15"/>
            <p:cNvSpPr>
              <a:spLocks noChangeArrowheads="1"/>
            </p:cNvSpPr>
            <p:nvPr/>
          </p:nvSpPr>
          <p:spPr bwMode="auto">
            <a:xfrm>
              <a:off x="3285" y="3589"/>
              <a:ext cx="2264" cy="85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МУ</a:t>
              </a:r>
              <a:endParaRPr lang="ru-RU" altLang="ru-RU" sz="40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СОШ №28</a:t>
              </a:r>
              <a:endParaRPr lang="ru-RU" altLang="ru-RU" sz="1300"/>
            </a:p>
          </p:txBody>
        </p:sp>
        <p:sp>
          <p:nvSpPr>
            <p:cNvPr id="29720" name="Oval 14"/>
            <p:cNvSpPr>
              <a:spLocks noChangeArrowheads="1"/>
            </p:cNvSpPr>
            <p:nvPr/>
          </p:nvSpPr>
          <p:spPr bwMode="auto">
            <a:xfrm>
              <a:off x="5665" y="3519"/>
              <a:ext cx="2291" cy="92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МУ</a:t>
              </a:r>
              <a:endParaRPr lang="ru-RU" altLang="ru-RU" sz="40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СОШ №68</a:t>
              </a:r>
              <a:endParaRPr lang="ru-RU" altLang="ru-RU" sz="400"/>
            </a:p>
            <a:p>
              <a:pPr>
                <a:spcBef>
                  <a:spcPct val="0"/>
                </a:spcBef>
                <a:buFontTx/>
                <a:buNone/>
              </a:pPr>
              <a:endParaRPr lang="ru-RU" altLang="ru-RU" sz="1300"/>
            </a:p>
          </p:txBody>
        </p:sp>
        <p:sp>
          <p:nvSpPr>
            <p:cNvPr id="29721" name="Oval 13"/>
            <p:cNvSpPr>
              <a:spLocks noChangeArrowheads="1"/>
            </p:cNvSpPr>
            <p:nvPr/>
          </p:nvSpPr>
          <p:spPr bwMode="auto">
            <a:xfrm>
              <a:off x="6796" y="4440"/>
              <a:ext cx="2402" cy="96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cs typeface="Times New Roman" panose="02020603050405020304" pitchFamily="18" charset="0"/>
                </a:rPr>
                <a:t>Детская поликлиника №8</a:t>
              </a:r>
              <a:endParaRPr lang="ru-RU" altLang="ru-RU" sz="1300"/>
            </a:p>
          </p:txBody>
        </p:sp>
        <p:sp>
          <p:nvSpPr>
            <p:cNvPr id="29722" name="Oval 12"/>
            <p:cNvSpPr>
              <a:spLocks noChangeArrowheads="1"/>
            </p:cNvSpPr>
            <p:nvPr/>
          </p:nvSpPr>
          <p:spPr bwMode="auto">
            <a:xfrm>
              <a:off x="7293" y="6833"/>
              <a:ext cx="2473" cy="117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cs typeface="Times New Roman" panose="02020603050405020304" pitchFamily="18" charset="0"/>
                </a:rPr>
                <a:t>Департамент образования мэрии г. Ярославля</a:t>
              </a:r>
              <a:endParaRPr lang="ru-RU" altLang="ru-RU" sz="1300"/>
            </a:p>
          </p:txBody>
        </p:sp>
        <p:sp>
          <p:nvSpPr>
            <p:cNvPr id="29723" name="Oval 10"/>
            <p:cNvSpPr>
              <a:spLocks noChangeArrowheads="1"/>
            </p:cNvSpPr>
            <p:nvPr/>
          </p:nvSpPr>
          <p:spPr bwMode="auto">
            <a:xfrm>
              <a:off x="7382" y="8114"/>
              <a:ext cx="2200" cy="9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ГУ ЯО </a:t>
              </a:r>
              <a:endParaRPr lang="ru-RU" altLang="ru-RU" sz="40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ЦОиККО</a:t>
              </a:r>
              <a:endParaRPr lang="ru-RU" altLang="ru-RU" sz="1300"/>
            </a:p>
          </p:txBody>
        </p:sp>
        <p:sp>
          <p:nvSpPr>
            <p:cNvPr id="29724" name="Oval 9"/>
            <p:cNvSpPr>
              <a:spLocks noChangeArrowheads="1"/>
            </p:cNvSpPr>
            <p:nvPr/>
          </p:nvSpPr>
          <p:spPr bwMode="auto">
            <a:xfrm>
              <a:off x="6154" y="8932"/>
              <a:ext cx="2540" cy="111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Ярославский театр кукол</a:t>
              </a:r>
              <a:endParaRPr lang="ru-RU" altLang="ru-RU" sz="1300"/>
            </a:p>
          </p:txBody>
        </p:sp>
        <p:sp>
          <p:nvSpPr>
            <p:cNvPr id="29725" name="Oval 8"/>
            <p:cNvSpPr>
              <a:spLocks noChangeArrowheads="1"/>
            </p:cNvSpPr>
            <p:nvPr/>
          </p:nvSpPr>
          <p:spPr bwMode="auto">
            <a:xfrm>
              <a:off x="2281" y="8219"/>
              <a:ext cx="2715" cy="11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Городской центр развития образования</a:t>
              </a:r>
              <a:endParaRPr lang="ru-RU" altLang="ru-RU" sz="1300"/>
            </a:p>
          </p:txBody>
        </p:sp>
        <p:sp>
          <p:nvSpPr>
            <p:cNvPr id="29726" name="Oval 7"/>
            <p:cNvSpPr>
              <a:spLocks noChangeArrowheads="1"/>
            </p:cNvSpPr>
            <p:nvPr/>
          </p:nvSpPr>
          <p:spPr bwMode="auto">
            <a:xfrm>
              <a:off x="3872" y="9331"/>
              <a:ext cx="2282" cy="97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Ярославская филармония</a:t>
              </a:r>
              <a:endParaRPr lang="ru-RU" altLang="ru-RU" sz="1300"/>
            </a:p>
          </p:txBody>
        </p:sp>
        <p:sp>
          <p:nvSpPr>
            <p:cNvPr id="29727" name="Oval 6"/>
            <p:cNvSpPr>
              <a:spLocks noChangeArrowheads="1"/>
            </p:cNvSpPr>
            <p:nvPr/>
          </p:nvSpPr>
          <p:spPr bwMode="auto">
            <a:xfrm>
              <a:off x="2281" y="6947"/>
              <a:ext cx="2340" cy="115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cs typeface="Times New Roman" panose="02020603050405020304" pitchFamily="18" charset="0"/>
                </a:rPr>
                <a:t>ДиК «Развитие»</a:t>
              </a:r>
              <a:endParaRPr lang="ru-RU" altLang="ru-RU" sz="40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cs typeface="Times New Roman" panose="02020603050405020304" pitchFamily="18" charset="0"/>
                </a:rPr>
                <a:t> и ГОУ ЯО</a:t>
              </a:r>
              <a:endParaRPr lang="ru-RU" altLang="ru-RU" sz="40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700">
                  <a:cs typeface="Times New Roman" panose="02020603050405020304" pitchFamily="18" charset="0"/>
                </a:rPr>
                <a:t> «Центром помощи</a:t>
              </a:r>
              <a:r>
                <a:rPr lang="ru-RU" altLang="ru-RU" sz="900">
                  <a:cs typeface="Times New Roman" panose="02020603050405020304" pitchFamily="18" charset="0"/>
                </a:rPr>
                <a:t> </a:t>
              </a:r>
              <a:r>
                <a:rPr lang="ru-RU" altLang="ru-RU" sz="700">
                  <a:cs typeface="Times New Roman" panose="02020603050405020304" pitchFamily="18" charset="0"/>
                </a:rPr>
                <a:t>детям»</a:t>
              </a:r>
              <a:endParaRPr lang="ru-RU" altLang="ru-RU" sz="1300"/>
            </a:p>
          </p:txBody>
        </p:sp>
        <p:sp>
          <p:nvSpPr>
            <p:cNvPr id="28" name="Line 5"/>
            <p:cNvSpPr>
              <a:spLocks noChangeShapeType="1"/>
            </p:cNvSpPr>
            <p:nvPr/>
          </p:nvSpPr>
          <p:spPr bwMode="auto">
            <a:xfrm>
              <a:off x="6022" y="7585"/>
              <a:ext cx="795" cy="15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29" name="Line 4"/>
            <p:cNvSpPr>
              <a:spLocks noChangeShapeType="1"/>
            </p:cNvSpPr>
            <p:nvPr/>
          </p:nvSpPr>
          <p:spPr bwMode="auto">
            <a:xfrm>
              <a:off x="6056" y="7581"/>
              <a:ext cx="1389" cy="7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30" name="Line 3"/>
            <p:cNvSpPr>
              <a:spLocks noChangeShapeType="1"/>
            </p:cNvSpPr>
            <p:nvPr/>
          </p:nvSpPr>
          <p:spPr bwMode="auto">
            <a:xfrm flipV="1">
              <a:off x="6094" y="7473"/>
              <a:ext cx="1433" cy="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31" name="Line 2"/>
            <p:cNvSpPr>
              <a:spLocks noChangeShapeType="1"/>
            </p:cNvSpPr>
            <p:nvPr/>
          </p:nvSpPr>
          <p:spPr bwMode="auto">
            <a:xfrm flipH="1">
              <a:off x="5309" y="7590"/>
              <a:ext cx="531" cy="18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 flipH="1">
              <a:off x="4700" y="7585"/>
              <a:ext cx="1106" cy="10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4505" y="7585"/>
              <a:ext cx="1246" cy="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hangingPunct="1">
                <a:defRPr/>
              </a:pPr>
              <a:endParaRPr lang="ru-RU" sz="1350"/>
            </a:p>
          </p:txBody>
        </p:sp>
        <p:sp>
          <p:nvSpPr>
            <p:cNvPr id="29734" name="Oval 24"/>
            <p:cNvSpPr>
              <a:spLocks noChangeArrowheads="1"/>
            </p:cNvSpPr>
            <p:nvPr/>
          </p:nvSpPr>
          <p:spPr bwMode="auto">
            <a:xfrm>
              <a:off x="2072" y="5859"/>
              <a:ext cx="2751" cy="102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cs typeface="Times New Roman" panose="02020603050405020304" pitchFamily="18" charset="0"/>
                </a:rPr>
                <a:t>ЯГПУ им. К.Д. Ушинского</a:t>
              </a:r>
              <a:endParaRPr lang="ru-RU" altLang="ru-RU" sz="1300"/>
            </a:p>
          </p:txBody>
        </p:sp>
      </p:grpSp>
      <p:sp>
        <p:nvSpPr>
          <p:cNvPr id="29704" name="Прямоугольник 31"/>
          <p:cNvSpPr>
            <a:spLocks noChangeArrowheads="1"/>
          </p:cNvSpPr>
          <p:nvPr/>
        </p:nvSpPr>
        <p:spPr bwMode="auto">
          <a:xfrm>
            <a:off x="5756275" y="2517775"/>
            <a:ext cx="20526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cs typeface="Times New Roman" panose="02020603050405020304" pitchFamily="18" charset="0"/>
              </a:rPr>
              <a:t> </a:t>
            </a:r>
            <a:r>
              <a:rPr lang="ru-RU" altLang="ru-RU" sz="1000" dirty="0">
                <a:cs typeface="Times New Roman" panose="02020603050405020304" pitchFamily="18" charset="0"/>
              </a:rPr>
              <a:t>РОУ  ЯО «Институт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00" dirty="0">
                <a:cs typeface="Times New Roman" panose="02020603050405020304" pitchFamily="18" charset="0"/>
              </a:rPr>
              <a:t>развития  образования»</a:t>
            </a:r>
            <a:endParaRPr lang="ru-RU" altLang="ru-RU" sz="1000" dirty="0"/>
          </a:p>
        </p:txBody>
      </p:sp>
    </p:spTree>
    <p:extLst>
      <p:ext uri="{BB962C8B-B14F-4D97-AF65-F5344CB8AC3E}">
        <p14:creationId xmlns:p14="http://schemas.microsoft.com/office/powerpoint/2010/main" val="39985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75163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Безопасность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20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Установлены «Тревожная кнопка», 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домофон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вахта, пропускной режим;</a:t>
            </a:r>
          </a:p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Взаимодействие  с  правоохранительными органами;</a:t>
            </a:r>
          </a:p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Инструктажи сотрудников по  повышению </a:t>
            </a:r>
          </a:p>
          <a:p>
            <a:pPr eaLnBrk="1" hangingPunct="1">
              <a:buFontTx/>
              <a:buNone/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антитеррористической  безопасности;</a:t>
            </a:r>
          </a:p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Разработана схема эвакуации при ЧС;</a:t>
            </a:r>
          </a:p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Регулярные  проверки пожарной  системы безопасности;</a:t>
            </a:r>
          </a:p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Проводится учебные занятия и эвакуация  по действиям </a:t>
            </a:r>
          </a:p>
          <a:p>
            <a:pPr eaLnBrk="1" hangingPunct="1">
              <a:buFontTx/>
              <a:buNone/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в случае ЧС;</a:t>
            </a:r>
          </a:p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Профилактика ДТП;</a:t>
            </a:r>
          </a:p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занятий по ОБЖ;</a:t>
            </a:r>
          </a:p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Соблюдение  инструкций по охране  труда</a:t>
            </a:r>
          </a:p>
          <a:p>
            <a:pPr eaLnBrk="1" hangingPunct="1">
              <a:defRPr/>
            </a:pPr>
            <a:endParaRPr lang="ru-RU" sz="2200" dirty="0" smtClean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ru-RU" sz="2200" dirty="0" smtClean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98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72244"/>
            <a:ext cx="249555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6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Заголовок 1"/>
          <p:cNvSpPr>
            <a:spLocks noGrp="1"/>
          </p:cNvSpPr>
          <p:nvPr>
            <p:ph type="title"/>
          </p:nvPr>
        </p:nvSpPr>
        <p:spPr>
          <a:xfrm>
            <a:off x="609599" y="287866"/>
            <a:ext cx="6347713" cy="1320800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деятельность ДОУ</a:t>
            </a:r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4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Содержимое 2"/>
          <p:cNvSpPr>
            <a:spLocks noGrp="1"/>
          </p:cNvSpPr>
          <p:nvPr>
            <p:ph idx="1"/>
          </p:nvPr>
        </p:nvSpPr>
        <p:spPr>
          <a:xfrm>
            <a:off x="203200" y="1083204"/>
            <a:ext cx="7931150" cy="5256212"/>
          </a:xfrm>
        </p:spPr>
        <p:txBody>
          <a:bodyPr>
            <a:normAutofit fontScale="25000" lnSpcReduction="20000"/>
          </a:bodyPr>
          <a:lstStyle/>
          <a:p>
            <a:pPr>
              <a:buClr>
                <a:schemeClr val="accent2">
                  <a:lumMod val="50000"/>
                </a:schemeClr>
              </a:buClr>
              <a:defRPr/>
            </a:pP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детском саду функционирует финансово-экономическая служба, в штат которой входят: главный бухгалтер</a:t>
            </a:r>
            <a:r>
              <a:rPr lang="ru-RU" sz="6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Clr>
                <a:schemeClr val="accent2">
                  <a:lumMod val="50000"/>
                </a:schemeClr>
              </a:buClr>
              <a:buNone/>
              <a:defRPr/>
            </a:pP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 бухгалтера, </a:t>
            </a: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кассир, зам. з</a:t>
            </a:r>
            <a:r>
              <a:rPr lang="ru-RU" sz="6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ав. по </a:t>
            </a: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АХЧ.</a:t>
            </a:r>
          </a:p>
          <a:p>
            <a:pPr>
              <a:buClr>
                <a:schemeClr val="accent2">
                  <a:lumMod val="50000"/>
                </a:schemeClr>
              </a:buClr>
              <a:defRPr/>
            </a:pP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деятельность учреждения осуществляется на основании плана финансово-хозяйственной деятельности, утвержденного департаментом образования мэрии города Ярославля.</a:t>
            </a:r>
          </a:p>
          <a:p>
            <a:pPr>
              <a:buClr>
                <a:schemeClr val="accent2">
                  <a:lumMod val="50000"/>
                </a:schemeClr>
              </a:buClr>
              <a:defRPr/>
            </a:pP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муниципальным заданием учреждение оказывает две муниципальные услуги:</a:t>
            </a:r>
          </a:p>
          <a:p>
            <a:pPr>
              <a:buClrTx/>
              <a:buFont typeface="Wingdings 2" pitchFamily="18" charset="2"/>
              <a:buNone/>
              <a:defRPr/>
            </a:pP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«Реализация основной образовательной программы дошкольного образования в соответствии с федеральным государственным образовательным стандартом  дошкольного образования»;</a:t>
            </a:r>
          </a:p>
          <a:p>
            <a:pPr marL="0" indent="0">
              <a:buClrTx/>
              <a:buNone/>
              <a:defRPr/>
            </a:pPr>
            <a:r>
              <a:rPr lang="ru-RU" sz="6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«</a:t>
            </a: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присмотра и ухода за детьми» </a:t>
            </a:r>
          </a:p>
          <a:p>
            <a:pPr marL="0" indent="0">
              <a:buClrTx/>
              <a:buNone/>
              <a:defRPr/>
            </a:pPr>
            <a:r>
              <a:rPr lang="ru-RU" sz="6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 </a:t>
            </a: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соответствии с планом ФХД и муниципальным </a:t>
            </a:r>
            <a:r>
              <a:rPr lang="ru-RU" sz="6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заданием</a:t>
            </a:r>
          </a:p>
          <a:p>
            <a:pPr marL="0" indent="0">
              <a:buClrTx/>
              <a:buNone/>
              <a:defRPr/>
            </a:pP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 финансируется за счет субсидий и </a:t>
            </a:r>
            <a:r>
              <a:rPr lang="ru-RU" sz="6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субвенций</a:t>
            </a:r>
          </a:p>
          <a:p>
            <a:pPr marL="0" indent="0">
              <a:buClrTx/>
              <a:buNone/>
              <a:defRPr/>
            </a:pP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6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выделенных из городского и областного бюджетов.</a:t>
            </a:r>
          </a:p>
          <a:p>
            <a:pPr marL="0" indent="0">
              <a:buFontTx/>
              <a:buNone/>
              <a:defRPr/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95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78404" y="491376"/>
            <a:ext cx="5786438" cy="47843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Локальные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  документы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0" y="1778569"/>
            <a:ext cx="7767861" cy="3506390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  <a:t>Устав МДОУ, дата регистрации 05.08.2009 г. приказ № 3341;</a:t>
            </a:r>
          </a:p>
          <a:p>
            <a:pPr eaLnBrk="1" hangingPunct="1"/>
            <a: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  <a:t>Программа развития  ДОУ детский сад № 12 «Шаг в будущее» приказ № 01-04/48 от 05.09.2012 г, протокол № 1 от 04.09.2012 г.;</a:t>
            </a:r>
          </a:p>
          <a:p>
            <a:pPr eaLnBrk="1" hangingPunct="1"/>
            <a: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  <a:t>Основная образовательная программа МДОУ  детского сада № 12, разработана на основе Федерального государственного образовательного стандарта дошкольного образования;</a:t>
            </a:r>
          </a:p>
          <a:p>
            <a:pPr eaLnBrk="1" hangingPunct="1"/>
            <a: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  <a:t>Коллективный договор;</a:t>
            </a:r>
          </a:p>
          <a:p>
            <a:pPr eaLnBrk="1" hangingPunct="1"/>
            <a: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  <a:t>Правила внутреннего трудового распорядка;</a:t>
            </a:r>
          </a:p>
          <a:p>
            <a:pPr eaLnBrk="1" hangingPunct="1"/>
            <a: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  <a:t>Положение об оплате труда работников МДОУ «Детский сад № 12»;</a:t>
            </a:r>
          </a:p>
          <a:p>
            <a:pPr eaLnBrk="1" hangingPunct="1"/>
            <a: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  <a:t>Положение о педагогическом совете ;</a:t>
            </a:r>
          </a:p>
          <a:p>
            <a:pPr eaLnBrk="1" hangingPunct="1"/>
            <a: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  <a:t>Положения о службах ДОУ;</a:t>
            </a:r>
          </a:p>
          <a:p>
            <a:pPr eaLnBrk="1" hangingPunct="1"/>
            <a: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  <a:t>Договор между Департаментом образования г. Ярославля  и </a:t>
            </a:r>
            <a:b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  <a:t>муниципальным дошкольным образовательным </a:t>
            </a:r>
            <a:r>
              <a:rPr lang="ru-RU" sz="6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учреждением;</a:t>
            </a:r>
            <a:endParaRPr lang="ru-RU" sz="64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ru-RU" sz="6400" b="1" dirty="0">
                <a:solidFill>
                  <a:schemeClr val="tx1"/>
                </a:solidFill>
                <a:latin typeface="Arial" charset="0"/>
                <a:cs typeface="Arial" charset="0"/>
              </a:rPr>
              <a:t>Договор между  МДОУ детский сад  № 12 и родителями.</a:t>
            </a:r>
            <a:endParaRPr lang="ru-RU" sz="6400" b="1" dirty="0">
              <a:solidFill>
                <a:schemeClr val="tx1"/>
              </a:solidFill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z="6400" b="1" dirty="0"/>
              <a:t> 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4800" b="1" dirty="0">
                <a:cs typeface="Arial" charset="0"/>
              </a:rPr>
              <a:t/>
            </a:r>
            <a:br>
              <a:rPr lang="ru-RU" sz="4800" b="1" dirty="0">
                <a:cs typeface="Arial" charset="0"/>
              </a:rPr>
            </a:br>
            <a:r>
              <a:rPr lang="ru-RU" sz="4800" b="1" dirty="0">
                <a:cs typeface="Arial" charset="0"/>
              </a:rPr>
              <a:t> </a:t>
            </a:r>
            <a:br>
              <a:rPr lang="ru-RU" sz="4800" b="1" dirty="0">
                <a:cs typeface="Arial" charset="0"/>
              </a:rPr>
            </a:br>
            <a:r>
              <a:rPr lang="ru-RU" sz="4800" b="1" dirty="0">
                <a:cs typeface="Arial" charset="0"/>
              </a:rPr>
              <a:t/>
            </a:r>
            <a:br>
              <a:rPr lang="ru-RU" sz="4800" b="1" dirty="0">
                <a:cs typeface="Arial" charset="0"/>
              </a:rPr>
            </a:br>
            <a:endParaRPr lang="ru-RU" sz="4800" b="1" dirty="0"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z="4800" b="1" dirty="0">
                <a:cs typeface="Arial" charset="0"/>
              </a:rPr>
              <a:t>	</a:t>
            </a:r>
            <a:r>
              <a:rPr lang="ru-RU" sz="1500" dirty="0">
                <a:cs typeface="Arial" charset="0"/>
              </a:rPr>
              <a:t/>
            </a:r>
            <a:br>
              <a:rPr lang="ru-RU" sz="1500" dirty="0">
                <a:cs typeface="Arial" charset="0"/>
              </a:rPr>
            </a:br>
            <a:r>
              <a:rPr lang="ru-RU" sz="1500" dirty="0">
                <a:cs typeface="Arial" charset="0"/>
              </a:rPr>
              <a:t/>
            </a:r>
            <a:br>
              <a:rPr lang="ru-RU" sz="1500" dirty="0">
                <a:cs typeface="Arial" charset="0"/>
              </a:rPr>
            </a:br>
            <a:endParaRPr lang="ru-RU" sz="1500" dirty="0">
              <a:cs typeface="Arial" charset="0"/>
            </a:endParaRPr>
          </a:p>
          <a:p>
            <a:pPr eaLnBrk="1" hangingPunct="1"/>
            <a:endParaRPr lang="ru-RU" sz="2100" b="1" dirty="0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1026" name="Picture 2" descr="&amp;Ncy;&amp;ocy;&amp;rcy;&amp;mcy;&amp;acy;&amp;tcy;&amp;icy;&amp;vcy;&amp;ncy;&amp;ocy;-&amp;pcy;&amp;rcy;&amp;acy;&amp;vcy;&amp;ocy;&amp;vcy;&amp;acy;&amp;yacy; &amp;icy;&amp;ncy;&amp;fcy;&amp;ocy;&amp;rcy;&amp;mcy;&amp;acy;&amp;tscy;&amp;icy;&amp;y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23" y="205945"/>
            <a:ext cx="1762897" cy="176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9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2"/>
          <p:cNvSpPr>
            <a:spLocks noGrp="1"/>
          </p:cNvSpPr>
          <p:nvPr>
            <p:ph idx="1"/>
          </p:nvPr>
        </p:nvSpPr>
        <p:spPr>
          <a:xfrm>
            <a:off x="169333" y="804332"/>
            <a:ext cx="7941734" cy="5113867"/>
          </a:xfrm>
        </p:spPr>
        <p:txBody>
          <a:bodyPr>
            <a:normAutofit/>
          </a:bodyPr>
          <a:lstStyle/>
          <a:p>
            <a:r>
              <a:rPr lang="ru-RU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 осуществляет приносящую доход деятельность (собственные доходы), которые формируются из:</a:t>
            </a:r>
          </a:p>
          <a:p>
            <a:pPr>
              <a:buFont typeface="Wingdings 2" pitchFamily="18" charset="2"/>
              <a:buNone/>
            </a:pPr>
            <a:r>
              <a:rPr lang="ru-RU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родительская плата за содержание детей в дошкольном учреждении;</a:t>
            </a:r>
          </a:p>
          <a:p>
            <a:pPr>
              <a:buFont typeface="Wingdings 2" pitchFamily="18" charset="2"/>
              <a:buNone/>
            </a:pPr>
            <a:r>
              <a:rPr lang="ru-RU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родительская плата за платные образовательные услуги (кружки);</a:t>
            </a:r>
          </a:p>
          <a:p>
            <a:pPr>
              <a:buFont typeface="Wingdings 2" pitchFamily="18" charset="2"/>
              <a:buNone/>
            </a:pPr>
            <a:r>
              <a:rPr lang="ru-RU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прочие доходы (добровольные пожертвования</a:t>
            </a:r>
            <a:r>
              <a:rPr lang="ru-RU" sz="1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buFont typeface="Wingdings 2" pitchFamily="18" charset="2"/>
              <a:buNone/>
            </a:pPr>
            <a:endParaRPr lang="ru-RU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Родительская плата за содержание детей в дошкольном учреждении составляет </a:t>
            </a:r>
            <a:r>
              <a:rPr lang="ru-RU" sz="1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 </a:t>
            </a:r>
            <a:r>
              <a:rPr lang="ru-RU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 за один день посещения, которая полностью направлена на питание воспитанников.</a:t>
            </a:r>
          </a:p>
          <a:p>
            <a:r>
              <a:rPr lang="ru-RU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от платной образовательной деятельности и добровольных пожертвований направляются на развитие материально-технической базы.</a:t>
            </a:r>
            <a:r>
              <a:rPr lang="ru-RU" sz="1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buFont typeface="Wingdings 2" pitchFamily="18" charset="2"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5260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240915" y="169141"/>
            <a:ext cx="6447501" cy="990600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Планируемые расходы учреждения в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2015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году за счет средств городского и областного бюджетов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1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453495"/>
              </p:ext>
            </p:extLst>
          </p:nvPr>
        </p:nvGraphicFramePr>
        <p:xfrm>
          <a:off x="155862" y="838199"/>
          <a:ext cx="8183804" cy="598856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091902"/>
                <a:gridCol w="4091902"/>
              </a:tblGrid>
              <a:tr h="381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показателя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Сумма, руб.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4769" marR="54769" marT="0" marB="0" horzOverflow="overflow"/>
                </a:tc>
              </a:tr>
              <a:tr h="381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Заработная плата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16609000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</a:tr>
              <a:tr h="381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Начисления на выплаты по оплате труда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5321492,88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</a:tr>
              <a:tr h="381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Услуги связи (интернет, телефон)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</a:tr>
              <a:tr h="381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Коммунальные услуги (свет, тепло, вода)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1348500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</a:tr>
              <a:tr h="861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Работы, услуги по содержанию имущества (дератизация, техническое обслуживание пожарной сигнализации, вывоз и утилизация ТБО,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акарицидная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обработка)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273500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</a:tr>
              <a:tr h="6477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Прочие работы, услуги (услуги охраны, медицинский осмотр сотрудников, обслуживание узла теплового учета, подписка)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218648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</a:tr>
              <a:tr h="381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Прочие расходы (налог на имущество, налог на землю)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1523400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</a:tr>
              <a:tr h="4318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Приобретение материальных ценностей, оборудования (канцелярские, игрушки, методическая литература 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336700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</a:tr>
              <a:tr h="381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Приобретение медикаментов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40100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</a:tr>
              <a:tr h="381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Продукты питания для льготников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Приобретение оборудования  для образовательного процесса (мебель, техника)</a:t>
                      </a: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95250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423352</a:t>
                      </a:r>
                    </a:p>
                  </a:txBody>
                  <a:tcPr marL="54769" marR="54769" marT="0" marB="0" horzOverflow="overflow"/>
                </a:tc>
              </a:tr>
              <a:tr h="381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Итого расходов: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26249942,88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54769" marR="54769" marT="0" marB="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4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348674" y="185304"/>
            <a:ext cx="6447501" cy="9906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Планируемые расходы учреждения в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2015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году за счет средств от приносящей доход деятельности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18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25272"/>
              </p:ext>
            </p:extLst>
          </p:nvPr>
        </p:nvGraphicFramePr>
        <p:xfrm>
          <a:off x="348674" y="965200"/>
          <a:ext cx="7872458" cy="573016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936229"/>
                <a:gridCol w="3936229"/>
              </a:tblGrid>
              <a:tr h="3416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руб.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</a:tr>
              <a:tr h="472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 за платные образовательные услуги (кружки)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</a:tr>
              <a:tr h="341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Начисления на выплаты по оплате труда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61400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</a:tr>
              <a:tr h="341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связи (интернет, телефон)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</a:tr>
              <a:tr h="341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 (свет, тепло, вода)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</a:tr>
              <a:tr h="1182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Работы, услуги по содержанию имущества (техническое освидетельствование медицинского оборудования, ремонт и обслуживание оборудования, заправка огнетушителей)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</a:tr>
              <a:tr h="945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работы, услуги (повышение квалификации сотрудников, разработка плана эвакуации, подписка, сопровождение программного обеспечения)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</a:tr>
              <a:tr h="7092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материальных ценностей, оборудования (канцелярские, хозяйственные товары, игрушки)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809855,16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</a:tr>
              <a:tr h="341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Продукты питания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6295000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</a:tr>
              <a:tr h="341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расходов: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7479255,16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54769" marR="54769" marT="0" marB="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133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462972" y="250633"/>
            <a:ext cx="6172200" cy="6965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на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учреждению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выделены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на иные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/>
              <a:t> 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415785"/>
              </p:ext>
            </p:extLst>
          </p:nvPr>
        </p:nvGraphicFramePr>
        <p:xfrm>
          <a:off x="160868" y="1319683"/>
          <a:ext cx="7882464" cy="5147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1232"/>
                <a:gridCol w="3941232"/>
              </a:tblGrid>
              <a:tr h="9483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Сумма, руб.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</a:tr>
              <a:tr h="798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Заработная плата (медицинского персонала)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100800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</a:tr>
              <a:tr h="506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Начисления на выплаты по оплате труда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27907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</a:tr>
              <a:tr h="765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Пособия по социальной помощи населению (компенсация родительской платы)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2019400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</a:tr>
              <a:tr h="656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Возмещение части  путевки в  детские лагеря для детей сотрудников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</a:tr>
              <a:tr h="490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Ремонт кровли основного здания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395000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</a:tr>
              <a:tr h="490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Погашение просроченной задолженности  на 01.01.25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564433,45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</a:tr>
              <a:tr h="490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 расходов:</a:t>
                      </a:r>
                      <a:endParaRPr lang="ru-RU" sz="1400" b="1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3116940,45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769" marR="5476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25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77800" y="66809"/>
            <a:ext cx="6963833" cy="32146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оборудования  в ДОУ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5726" y="1296989"/>
            <a:ext cx="6698674" cy="481594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4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Мебель и оборудование для </a:t>
            </a:r>
            <a:r>
              <a:rPr lang="ru-RU" sz="14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групп, образовательного процесса:</a:t>
            </a:r>
            <a:endParaRPr lang="ru-RU" sz="1400" b="1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00025" indent="0">
              <a:buNone/>
              <a:tabLst>
                <a:tab pos="200025" algn="l"/>
              </a:tabLs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Кровать 2-х-ярусная «Соня» – 12 штук, шкаф для пособий группа № 5, стеллаж двусторонний группа № 5,</a:t>
            </a:r>
          </a:p>
          <a:p>
            <a:pPr marL="200025" indent="0">
              <a:buNone/>
              <a:tabLst>
                <a:tab pos="200025" algn="l"/>
              </a:tabLst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Комплект компьютерной техники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IW ATX G 3240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компьютер в комплекте ПК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I-RU City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внешний жесткий диск (2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шт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SEAGATE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4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Оборудование </a:t>
            </a:r>
            <a:r>
              <a:rPr lang="ru-RU" sz="14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мебель для сюжетно- ролевых игр:</a:t>
            </a:r>
          </a:p>
          <a:p>
            <a:pPr marL="0" indent="0">
              <a:buNone/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Игровая зона «Магазин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М 181, Кроватка  М-14-2, Шкаф игровой М-14-1, кухня «Мальвина№  М-3, Парикмахерская со стулом, комплект «Цветок» мягкая мебель «Винни-пух», стол дидактический ромашка с наполнением.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4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Прочее </a:t>
            </a:r>
            <a:r>
              <a:rPr lang="ru-RU" sz="14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оборудование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Счетчик «Меркурий» (2шт), Огнетушитель ОП-4 АВСЕ, шкаф ШПК (2шт) 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</a:p>
          <a:p>
            <a:pPr>
              <a:defRPr/>
            </a:pP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363032" y="193038"/>
            <a:ext cx="6172200" cy="42862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Основные направления ближайшего  развития</a:t>
            </a:r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>
          <a:xfrm>
            <a:off x="623071" y="1416760"/>
            <a:ext cx="6172200" cy="4232672"/>
          </a:xfrm>
        </p:spPr>
        <p:txBody>
          <a:bodyPr>
            <a:noAutofit/>
          </a:bodyPr>
          <a:lstStyle/>
          <a:p>
            <a:r>
              <a:rPr lang="ru-RU" sz="1600" b="1" dirty="0">
                <a:ea typeface="Calibri"/>
                <a:cs typeface="Times New Roman"/>
              </a:rPr>
              <a:t>1.Обеспечение охраны жизни и здоровья воспитанников </a:t>
            </a:r>
          </a:p>
          <a:p>
            <a:r>
              <a:rPr lang="ru-RU" sz="1600" b="1" dirty="0">
                <a:latin typeface="Arial" charset="0"/>
                <a:cs typeface="Arial" charset="0"/>
              </a:rPr>
              <a:t>2. Формирование социокультурного пространства в ДОУ, способствующего развитию духовно-нравственной личности ребёнка, в контексте его всестороннего развития.</a:t>
            </a:r>
          </a:p>
          <a:p>
            <a:r>
              <a:rPr lang="ru-RU" sz="1600" b="1" dirty="0">
                <a:latin typeface="Arial" charset="0"/>
                <a:cs typeface="Arial" charset="0"/>
              </a:rPr>
              <a:t>3 Повышение квалификации педагогических кадров и других сотрудников ДОУ. </a:t>
            </a:r>
          </a:p>
          <a:p>
            <a:r>
              <a:rPr lang="ru-RU" sz="1600" b="1" dirty="0">
                <a:latin typeface="Arial" charset="0"/>
                <a:cs typeface="Arial" charset="0"/>
              </a:rPr>
              <a:t>4. Интегрирование духовно-нравственного содержания в образовательные проекты. </a:t>
            </a:r>
          </a:p>
          <a:p>
            <a:r>
              <a:rPr lang="ru-RU" sz="1600" b="1" dirty="0">
                <a:latin typeface="Arial" charset="0"/>
                <a:cs typeface="Arial" charset="0"/>
              </a:rPr>
              <a:t>5. Совершенствование содержания образования через внедрение модели интегрированной системы управления и современных образовательных технологий.</a:t>
            </a:r>
          </a:p>
          <a:p>
            <a:pPr>
              <a:buFont typeface="Wingdings 2" pitchFamily="18" charset="2"/>
              <a:buNone/>
            </a:pPr>
            <a:endParaRPr lang="ru-RU" sz="1600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ru-RU" sz="1600" b="1" dirty="0">
              <a:latin typeface="Arial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28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457717" y="280119"/>
            <a:ext cx="6891350" cy="44737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Основные сохраняющиеся проблемы </a:t>
            </a:r>
          </a:p>
        </p:txBody>
      </p:sp>
      <p:sp>
        <p:nvSpPr>
          <p:cNvPr id="55299" name="Содержимое 2"/>
          <p:cNvSpPr>
            <a:spLocks noGrp="1"/>
          </p:cNvSpPr>
          <p:nvPr>
            <p:ph idx="1"/>
          </p:nvPr>
        </p:nvSpPr>
        <p:spPr>
          <a:xfrm>
            <a:off x="797840" y="1462271"/>
            <a:ext cx="5915025" cy="2848981"/>
          </a:xfrm>
        </p:spPr>
        <p:txBody>
          <a:bodyPr>
            <a:noAutofit/>
          </a:bodyPr>
          <a:lstStyle/>
          <a:p>
            <a:r>
              <a:rPr lang="ru-RU" sz="1400" b="1" dirty="0"/>
              <a:t>Отсутствие на сегодняшний день федерального реестра примерных образовательных программ;</a:t>
            </a:r>
          </a:p>
          <a:p>
            <a:r>
              <a:rPr lang="ru-RU" sz="1400" b="1" dirty="0"/>
              <a:t>Противоречия между педагогической практикой и задачами, которые стоят перед МДОУ;</a:t>
            </a:r>
          </a:p>
          <a:p>
            <a:r>
              <a:rPr lang="ru-RU" sz="1400" b="1" dirty="0"/>
              <a:t>Профессионализм педагогических кадров: недостаточный уровень мотивационной , методической и информационно – технической подготовки педагогических коллективов;</a:t>
            </a:r>
          </a:p>
          <a:p>
            <a:r>
              <a:rPr lang="ru-RU" sz="1400" b="1" dirty="0"/>
              <a:t>Воспитатели не осознают, что являются главным лицом в развитие детей, посещающих детский сад, и перекладывают часть ответственность на других специалистов;</a:t>
            </a:r>
          </a:p>
          <a:p>
            <a:r>
              <a:rPr lang="ru-RU" sz="1400" b="1" dirty="0"/>
              <a:t>Слабая включенность родителей в образовательную деятельность, педагоги недостаточно владеют технологией сотрудничества с родителями;</a:t>
            </a:r>
          </a:p>
          <a:p>
            <a:r>
              <a:rPr lang="ru-RU" sz="1400" b="1" dirty="0"/>
              <a:t>Отсутствие условий : нормативных и правовых документов, методических рекомендаций и подготовки педагогических работников для реализации инклюзивного образования;</a:t>
            </a:r>
          </a:p>
          <a:p>
            <a:r>
              <a:rPr lang="ru-RU" sz="1400" b="1" dirty="0"/>
              <a:t>Несоответствие развивающей предметно – пространственной среды требованиям ФГОС ДО.</a:t>
            </a:r>
          </a:p>
        </p:txBody>
      </p:sp>
    </p:spTree>
    <p:extLst>
      <p:ext uri="{BB962C8B-B14F-4D97-AF65-F5344CB8AC3E}">
        <p14:creationId xmlns:p14="http://schemas.microsoft.com/office/powerpoint/2010/main" val="831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8508" y="2428206"/>
            <a:ext cx="5852243" cy="707886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8556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85900" y="2308623"/>
          <a:ext cx="6172200" cy="329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222070"/>
              </p:ext>
            </p:extLst>
          </p:nvPr>
        </p:nvGraphicFramePr>
        <p:xfrm>
          <a:off x="263612" y="2018271"/>
          <a:ext cx="7101016" cy="3970770"/>
        </p:xfrm>
        <a:graphic>
          <a:graphicData uri="http://schemas.openxmlformats.org/drawingml/2006/table">
            <a:tbl>
              <a:tblPr/>
              <a:tblGrid>
                <a:gridCol w="1584864"/>
                <a:gridCol w="1665823"/>
                <a:gridCol w="1953980"/>
                <a:gridCol w="1896349"/>
              </a:tblGrid>
              <a:tr h="6452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Учебные года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53975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групп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детей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9832">
                <a:tc>
                  <a:txBody>
                    <a:bodyPr/>
                    <a:lstStyle/>
                    <a:p>
                      <a:pPr marL="0" marR="0" lvl="0" indent="53975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С 2 до 3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С 3 лет до 7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Всего по саду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5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2013-2014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группы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       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60 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 групп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251 чел                                    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групп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311 чел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599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2014 -  2015 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marR="0" lvl="0" indent="-8953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2 группы                                      </a:t>
                      </a:r>
                    </a:p>
                    <a:p>
                      <a:pPr marL="895350" marR="0" lvl="0" indent="-8953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</a:t>
                      </a:r>
                    </a:p>
                    <a:p>
                      <a:pPr marL="895350" marR="0" lvl="0" indent="-8953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</a:t>
                      </a:r>
                    </a:p>
                    <a:p>
                      <a:pPr marL="895350" marR="0" lvl="0" indent="-8953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60 чел     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4375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6325" algn="l"/>
                          <a:tab pos="1162050" algn="l"/>
                        </a:tabLst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групп</a:t>
                      </a:r>
                    </a:p>
                    <a:p>
                      <a:pPr marL="714375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6325" algn="l"/>
                          <a:tab pos="1162050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714375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6325" algn="l"/>
                          <a:tab pos="1162050" algn="l"/>
                        </a:tabLst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</a:p>
                    <a:p>
                      <a:pPr marL="714375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6325" algn="l"/>
                          <a:tab pos="1162050" algn="l"/>
                        </a:tabLst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251 чел</a:t>
                      </a:r>
                    </a:p>
                    <a:p>
                      <a:pPr marL="714375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76325" algn="l"/>
                          <a:tab pos="1162050" algn="l"/>
                        </a:tabLst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групп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311 чел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785106" y="562072"/>
            <a:ext cx="5250656" cy="11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indent="404813"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Количественный состав     воспитанников: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04813" eaLnBrk="0" hangingPunct="0">
              <a:defRPr/>
            </a:pPr>
            <a:endParaRPr lang="ru-RU" sz="1350" dirty="0">
              <a:solidFill>
                <a:schemeClr val="accent6"/>
              </a:solidFill>
            </a:endParaRPr>
          </a:p>
        </p:txBody>
      </p:sp>
      <p:pic>
        <p:nvPicPr>
          <p:cNvPr id="10276" name="Рисунок 21" descr="detia-579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943" y="704383"/>
            <a:ext cx="1467171" cy="203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1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"/>
          <p:cNvGrpSpPr>
            <a:grpSpLocks noChangeAspect="1"/>
          </p:cNvGrpSpPr>
          <p:nvPr/>
        </p:nvGrpSpPr>
        <p:grpSpPr bwMode="auto">
          <a:xfrm>
            <a:off x="117453" y="1062003"/>
            <a:ext cx="8647606" cy="4771964"/>
            <a:chOff x="202" y="1554"/>
            <a:chExt cx="9402" cy="5853"/>
          </a:xfrm>
        </p:grpSpPr>
        <p:sp>
          <p:nvSpPr>
            <p:cNvPr id="11270" name="AutoShape 2"/>
            <p:cNvSpPr>
              <a:spLocks noChangeAspect="1" noChangeArrowheads="1"/>
            </p:cNvSpPr>
            <p:nvPr/>
          </p:nvSpPr>
          <p:spPr bwMode="auto">
            <a:xfrm>
              <a:off x="356" y="1554"/>
              <a:ext cx="9034" cy="5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483" name="Text Box 3"/>
            <p:cNvSpPr txBox="1">
              <a:spLocks noChangeArrowheads="1"/>
            </p:cNvSpPr>
            <p:nvPr/>
          </p:nvSpPr>
          <p:spPr bwMode="auto">
            <a:xfrm>
              <a:off x="2897" y="1693"/>
              <a:ext cx="3951" cy="697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Департамент</a:t>
              </a:r>
            </a:p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образования мэрии г. Ярославля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84" name="Text Box 4"/>
            <p:cNvSpPr txBox="1">
              <a:spLocks noChangeArrowheads="1"/>
            </p:cNvSpPr>
            <p:nvPr/>
          </p:nvSpPr>
          <p:spPr bwMode="auto">
            <a:xfrm>
              <a:off x="3886" y="2773"/>
              <a:ext cx="1834" cy="59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Заведующий    детским садом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85" name="Text Box 5"/>
            <p:cNvSpPr txBox="1">
              <a:spLocks noChangeArrowheads="1"/>
            </p:cNvSpPr>
            <p:nvPr/>
          </p:nvSpPr>
          <p:spPr bwMode="auto">
            <a:xfrm>
              <a:off x="202" y="2808"/>
              <a:ext cx="1898" cy="9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Педагогический совет</a:t>
              </a:r>
            </a:p>
          </p:txBody>
        </p:sp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5915" y="2773"/>
              <a:ext cx="1699" cy="106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Управляющий  совет ДОУ</a:t>
              </a:r>
            </a:p>
          </p:txBody>
        </p:sp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7768" y="2773"/>
              <a:ext cx="1695" cy="9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Совет родителей</a:t>
              </a:r>
            </a:p>
          </p:txBody>
        </p:sp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2209" y="2773"/>
              <a:ext cx="1503" cy="100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Профсоюзная организация  ДОУ</a:t>
              </a:r>
            </a:p>
            <a:p>
              <a:pPr>
                <a:defRPr/>
              </a:pPr>
              <a:endParaRPr lang="ru-RU" sz="1350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3906" y="3987"/>
              <a:ext cx="1834" cy="209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Руководители    функциональных   служб: главный бухгалтер, зам. зав. по АХЧ, старшие воспитатели,  старшая медсестра 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90" name="Text Box 10"/>
            <p:cNvSpPr txBox="1">
              <a:spLocks noChangeArrowheads="1"/>
            </p:cNvSpPr>
            <p:nvPr/>
          </p:nvSpPr>
          <p:spPr bwMode="auto">
            <a:xfrm>
              <a:off x="2209" y="4341"/>
              <a:ext cx="1566" cy="1394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Творческие группы воспитателей и специалистов</a:t>
              </a:r>
            </a:p>
          </p:txBody>
        </p:sp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202" y="4341"/>
              <a:ext cx="1836" cy="111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Административно-хозяйственный совет</a:t>
              </a:r>
            </a:p>
          </p:txBody>
        </p: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5860" y="4341"/>
              <a:ext cx="1753" cy="697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Аттестационная комиссия </a:t>
              </a: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7768" y="4341"/>
              <a:ext cx="1836" cy="113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Медико-психолого-педагогический</a:t>
              </a:r>
              <a:r>
                <a:rPr lang="ru-RU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консилиум</a:t>
              </a:r>
            </a:p>
          </p:txBody>
        </p:sp>
        <p:sp>
          <p:nvSpPr>
            <p:cNvPr id="20494" name="Text Box 14"/>
            <p:cNvSpPr txBox="1">
              <a:spLocks noChangeArrowheads="1"/>
            </p:cNvSpPr>
            <p:nvPr/>
          </p:nvSpPr>
          <p:spPr bwMode="auto">
            <a:xfrm>
              <a:off x="3625" y="6495"/>
              <a:ext cx="2397" cy="900"/>
            </a:xfrm>
            <a:prstGeom prst="rect">
              <a:avLst/>
            </a:prstGeom>
            <a:gradFill>
              <a:gsLst>
                <a:gs pos="80000">
                  <a:schemeClr val="accent2">
                    <a:alpha val="64000"/>
                    <a:lumMod val="79000"/>
                    <a:lumOff val="21000"/>
                  </a:schemeClr>
                </a:gs>
                <a:gs pos="100000">
                  <a:schemeClr val="accent6">
                    <a:tint val="90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dirty="0">
                  <a:solidFill>
                    <a:schemeClr val="tx1"/>
                  </a:solidFill>
                  <a:latin typeface="Arial" pitchFamily="34" charset="0"/>
                </a:rPr>
                <a:t>      </a:t>
              </a:r>
              <a:r>
                <a:rPr lang="ru-RU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Педагогический </a:t>
              </a:r>
            </a:p>
            <a:p>
              <a:pPr algn="ctr">
                <a:defRPr/>
              </a:pPr>
              <a:r>
                <a:rPr lang="ru-RU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ru-RU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актив</a:t>
              </a:r>
            </a:p>
          </p:txBody>
        </p:sp>
        <p:sp>
          <p:nvSpPr>
            <p:cNvPr id="20495" name="Text Box 15"/>
            <p:cNvSpPr txBox="1">
              <a:spLocks noChangeArrowheads="1"/>
            </p:cNvSpPr>
            <p:nvPr/>
          </p:nvSpPr>
          <p:spPr bwMode="auto">
            <a:xfrm>
              <a:off x="1082" y="6635"/>
              <a:ext cx="2260" cy="697"/>
            </a:xfrm>
            <a:prstGeom prst="rect">
              <a:avLst/>
            </a:prstGeom>
            <a:gradFill>
              <a:gsLst>
                <a:gs pos="80000">
                  <a:schemeClr val="accent2">
                    <a:alpha val="64000"/>
                    <a:lumMod val="79000"/>
                    <a:lumOff val="21000"/>
                  </a:schemeClr>
                </a:gs>
                <a:gs pos="100000">
                  <a:schemeClr val="accent6">
                    <a:tint val="90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Клуб</a:t>
              </a:r>
            </a:p>
            <a:p>
              <a:pPr algn="ctr">
                <a:defRPr/>
              </a:pPr>
              <a:r>
                <a:rPr lang="ru-RU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«Мамина школа»</a:t>
              </a:r>
            </a:p>
          </p:txBody>
        </p:sp>
        <p:sp>
          <p:nvSpPr>
            <p:cNvPr id="20496" name="Text Box 16"/>
            <p:cNvSpPr txBox="1">
              <a:spLocks noChangeArrowheads="1"/>
            </p:cNvSpPr>
            <p:nvPr/>
          </p:nvSpPr>
          <p:spPr bwMode="auto">
            <a:xfrm>
              <a:off x="6306" y="6495"/>
              <a:ext cx="1975" cy="836"/>
            </a:xfrm>
            <a:prstGeom prst="rect">
              <a:avLst/>
            </a:prstGeom>
            <a:gradFill>
              <a:gsLst>
                <a:gs pos="80000">
                  <a:schemeClr val="accent2">
                    <a:alpha val="64000"/>
                    <a:lumMod val="79000"/>
                    <a:lumOff val="21000"/>
                  </a:schemeClr>
                </a:gs>
                <a:gs pos="100000">
                  <a:schemeClr val="accent6">
                    <a:tint val="90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Творческая группа ДОУ</a:t>
              </a:r>
            </a:p>
            <a:p>
              <a:pPr algn="ctr">
                <a:defRPr/>
              </a:pPr>
              <a:endParaRPr lang="ru-RU" sz="900" dirty="0">
                <a:solidFill>
                  <a:schemeClr val="tx1"/>
                </a:solidFill>
                <a:latin typeface="Arial" pitchFamily="34" charset="0"/>
              </a:endParaRPr>
            </a:p>
            <a:p>
              <a:pPr>
                <a:defRPr/>
              </a:pPr>
              <a:endParaRPr lang="ru-RU" sz="1350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1311" name="Line 17"/>
            <p:cNvSpPr>
              <a:spLocks noChangeShapeType="1"/>
            </p:cNvSpPr>
            <p:nvPr/>
          </p:nvSpPr>
          <p:spPr bwMode="auto">
            <a:xfrm>
              <a:off x="4732" y="2390"/>
              <a:ext cx="0" cy="41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12" name="Line 18"/>
            <p:cNvSpPr>
              <a:spLocks noChangeShapeType="1"/>
            </p:cNvSpPr>
            <p:nvPr/>
          </p:nvSpPr>
          <p:spPr bwMode="auto">
            <a:xfrm>
              <a:off x="4732" y="3366"/>
              <a:ext cx="1" cy="69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13" name="Line 19"/>
            <p:cNvSpPr>
              <a:spLocks noChangeShapeType="1"/>
            </p:cNvSpPr>
            <p:nvPr/>
          </p:nvSpPr>
          <p:spPr bwMode="auto">
            <a:xfrm>
              <a:off x="4753" y="6077"/>
              <a:ext cx="1" cy="41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14" name="Line 20"/>
            <p:cNvSpPr>
              <a:spLocks noChangeShapeType="1"/>
            </p:cNvSpPr>
            <p:nvPr/>
          </p:nvSpPr>
          <p:spPr bwMode="auto">
            <a:xfrm>
              <a:off x="3744" y="3087"/>
              <a:ext cx="1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15" name="Line 21"/>
            <p:cNvSpPr>
              <a:spLocks noChangeShapeType="1"/>
            </p:cNvSpPr>
            <p:nvPr/>
          </p:nvSpPr>
          <p:spPr bwMode="auto">
            <a:xfrm>
              <a:off x="5720" y="3087"/>
              <a:ext cx="1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16" name="Line 22"/>
            <p:cNvSpPr>
              <a:spLocks noChangeShapeType="1"/>
            </p:cNvSpPr>
            <p:nvPr/>
          </p:nvSpPr>
          <p:spPr bwMode="auto">
            <a:xfrm>
              <a:off x="2100" y="3087"/>
              <a:ext cx="141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17" name="Line 23"/>
            <p:cNvSpPr>
              <a:spLocks noChangeShapeType="1"/>
            </p:cNvSpPr>
            <p:nvPr/>
          </p:nvSpPr>
          <p:spPr bwMode="auto">
            <a:xfrm>
              <a:off x="7614" y="3035"/>
              <a:ext cx="1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18" name="Line 24"/>
            <p:cNvSpPr>
              <a:spLocks noChangeShapeType="1"/>
            </p:cNvSpPr>
            <p:nvPr/>
          </p:nvSpPr>
          <p:spPr bwMode="auto">
            <a:xfrm>
              <a:off x="3753" y="4602"/>
              <a:ext cx="1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19" name="Line 25"/>
            <p:cNvSpPr>
              <a:spLocks noChangeShapeType="1"/>
            </p:cNvSpPr>
            <p:nvPr/>
          </p:nvSpPr>
          <p:spPr bwMode="auto">
            <a:xfrm>
              <a:off x="5720" y="4620"/>
              <a:ext cx="1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20" name="Line 26"/>
            <p:cNvSpPr>
              <a:spLocks noChangeShapeType="1"/>
            </p:cNvSpPr>
            <p:nvPr/>
          </p:nvSpPr>
          <p:spPr bwMode="auto">
            <a:xfrm>
              <a:off x="2055" y="4602"/>
              <a:ext cx="1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21" name="Line 27"/>
            <p:cNvSpPr>
              <a:spLocks noChangeShapeType="1"/>
            </p:cNvSpPr>
            <p:nvPr/>
          </p:nvSpPr>
          <p:spPr bwMode="auto">
            <a:xfrm>
              <a:off x="7614" y="4602"/>
              <a:ext cx="1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22" name="Line 28"/>
            <p:cNvSpPr>
              <a:spLocks noChangeShapeType="1"/>
            </p:cNvSpPr>
            <p:nvPr/>
          </p:nvSpPr>
          <p:spPr bwMode="auto">
            <a:xfrm>
              <a:off x="3341" y="6913"/>
              <a:ext cx="286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1323" name="Line 29"/>
            <p:cNvSpPr>
              <a:spLocks noChangeShapeType="1"/>
            </p:cNvSpPr>
            <p:nvPr/>
          </p:nvSpPr>
          <p:spPr bwMode="auto">
            <a:xfrm>
              <a:off x="6023" y="6913"/>
              <a:ext cx="28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93728" y="461301"/>
            <a:ext cx="5786478" cy="507831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Структура  управления ДОУ</a:t>
            </a:r>
          </a:p>
        </p:txBody>
      </p:sp>
    </p:spTree>
    <p:extLst>
      <p:ext uri="{BB962C8B-B14F-4D97-AF65-F5344CB8AC3E}">
        <p14:creationId xmlns:p14="http://schemas.microsoft.com/office/powerpoint/2010/main" val="29049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29703" y="244126"/>
            <a:ext cx="7049416" cy="54411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состав в 2014-2015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уч.году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758393"/>
              </p:ext>
            </p:extLst>
          </p:nvPr>
        </p:nvGraphicFramePr>
        <p:xfrm>
          <a:off x="245134" y="1121155"/>
          <a:ext cx="7072472" cy="438374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83097"/>
                <a:gridCol w="791549"/>
                <a:gridCol w="791549"/>
                <a:gridCol w="626986"/>
                <a:gridCol w="681503"/>
                <a:gridCol w="757227"/>
                <a:gridCol w="839146"/>
                <a:gridCol w="1001415"/>
              </a:tblGrid>
              <a:tr h="648393">
                <a:tc rowSpan="2">
                  <a:txBody>
                    <a:bodyPr/>
                    <a:lstStyle/>
                    <a:p>
                      <a:r>
                        <a:rPr lang="ru-RU" sz="1400" dirty="0" smtClean="0"/>
                        <a:t>Кол</a:t>
                      </a:r>
                      <a:r>
                        <a:rPr lang="ru-RU" sz="1400" baseline="0" dirty="0" smtClean="0"/>
                        <a:t>ичест</a:t>
                      </a:r>
                      <a:r>
                        <a:rPr lang="ru-RU" sz="1400" dirty="0" smtClean="0"/>
                        <a:t>во</a:t>
                      </a:r>
                      <a:r>
                        <a:rPr lang="ru-RU" sz="1400" baseline="0" dirty="0" smtClean="0"/>
                        <a:t> педагогов</a:t>
                      </a:r>
                    </a:p>
                    <a:p>
                      <a:endParaRPr lang="ru-RU" sz="1400" baseline="0" dirty="0" smtClean="0"/>
                    </a:p>
                    <a:p>
                      <a:endParaRPr lang="ru-RU" sz="1400" baseline="0" dirty="0" smtClean="0"/>
                    </a:p>
                    <a:p>
                      <a:endParaRPr lang="ru-RU" sz="1400" baseline="0" dirty="0" smtClean="0"/>
                    </a:p>
                    <a:p>
                      <a:endParaRPr lang="ru-RU" sz="1400" baseline="0" dirty="0" smtClean="0"/>
                    </a:p>
                    <a:p>
                      <a:endParaRPr lang="ru-RU" sz="1400" baseline="0" dirty="0" smtClean="0"/>
                    </a:p>
                    <a:p>
                      <a:endParaRPr lang="ru-RU" sz="1400" baseline="0" dirty="0" smtClean="0"/>
                    </a:p>
                    <a:p>
                      <a:endParaRPr lang="ru-RU" sz="1400" dirty="0"/>
                    </a:p>
                  </a:txBody>
                  <a:tcPr marL="68580" marR="68580" marT="34288" marB="3428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Образование</a:t>
                      </a:r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88" marB="3428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Аттестация</a:t>
                      </a:r>
                      <a:endParaRPr lang="ru-RU" sz="1400" dirty="0"/>
                    </a:p>
                  </a:txBody>
                  <a:tcPr marL="68580" marR="68580" marT="34288" marB="3428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22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88" marB="34288"/>
                </a:tc>
              </a:tr>
              <a:tr h="16330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36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18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15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b="0" dirty="0" smtClean="0">
                          <a:latin typeface="+mn-lt"/>
                          <a:cs typeface="+mn-cs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88" marB="34288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b="0" dirty="0" smtClean="0">
                          <a:latin typeface="+mn-lt"/>
                          <a:cs typeface="+mn-cs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88" marB="34288"/>
                </a:tc>
              </a:tr>
            </a:tbl>
          </a:graphicData>
        </a:graphic>
      </p:graphicFrame>
      <p:sp>
        <p:nvSpPr>
          <p:cNvPr id="12323" name="TextBox 4"/>
          <p:cNvSpPr txBox="1">
            <a:spLocks noChangeArrowheads="1"/>
          </p:cNvSpPr>
          <p:nvPr/>
        </p:nvSpPr>
        <p:spPr bwMode="auto">
          <a:xfrm rot="-5400000">
            <a:off x="1689962" y="2913415"/>
            <a:ext cx="112514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050" dirty="0"/>
              <a:t>высшее</a:t>
            </a:r>
          </a:p>
        </p:txBody>
      </p:sp>
      <p:sp>
        <p:nvSpPr>
          <p:cNvPr id="12324" name="TextBox 5"/>
          <p:cNvSpPr txBox="1">
            <a:spLocks noChangeArrowheads="1"/>
          </p:cNvSpPr>
          <p:nvPr/>
        </p:nvSpPr>
        <p:spPr bwMode="auto">
          <a:xfrm rot="-5400000">
            <a:off x="2269648" y="2819903"/>
            <a:ext cx="13930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050" dirty="0"/>
              <a:t>Среднее </a:t>
            </a:r>
          </a:p>
          <a:p>
            <a:pPr eaLnBrk="1" hangingPunct="1"/>
            <a:r>
              <a:rPr lang="ru-RU" sz="1050" dirty="0"/>
              <a:t>профессиональное</a:t>
            </a:r>
          </a:p>
        </p:txBody>
      </p:sp>
      <p:sp>
        <p:nvSpPr>
          <p:cNvPr id="12325" name="TextBox 8"/>
          <p:cNvSpPr txBox="1">
            <a:spLocks noChangeArrowheads="1"/>
          </p:cNvSpPr>
          <p:nvPr/>
        </p:nvSpPr>
        <p:spPr bwMode="auto">
          <a:xfrm rot="-5400000">
            <a:off x="2957896" y="3141308"/>
            <a:ext cx="13930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050" dirty="0"/>
              <a:t>высшая</a:t>
            </a:r>
          </a:p>
        </p:txBody>
      </p:sp>
      <p:sp>
        <p:nvSpPr>
          <p:cNvPr id="12326" name="TextBox 9"/>
          <p:cNvSpPr txBox="1">
            <a:spLocks noChangeArrowheads="1"/>
          </p:cNvSpPr>
          <p:nvPr/>
        </p:nvSpPr>
        <p:spPr bwMode="auto">
          <a:xfrm rot="-5400000">
            <a:off x="3568385" y="3144340"/>
            <a:ext cx="138696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050" dirty="0"/>
              <a:t>первая</a:t>
            </a:r>
          </a:p>
        </p:txBody>
      </p:sp>
      <p:sp>
        <p:nvSpPr>
          <p:cNvPr id="12327" name="TextBox 10"/>
          <p:cNvSpPr txBox="1">
            <a:spLocks noChangeArrowheads="1"/>
          </p:cNvSpPr>
          <p:nvPr/>
        </p:nvSpPr>
        <p:spPr bwMode="auto">
          <a:xfrm rot="-5400000">
            <a:off x="4477245" y="2813832"/>
            <a:ext cx="121930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050" dirty="0"/>
              <a:t>вторая</a:t>
            </a:r>
          </a:p>
        </p:txBody>
      </p:sp>
      <p:sp>
        <p:nvSpPr>
          <p:cNvPr id="12328" name="TextBox 12"/>
          <p:cNvSpPr txBox="1">
            <a:spLocks noChangeArrowheads="1"/>
          </p:cNvSpPr>
          <p:nvPr/>
        </p:nvSpPr>
        <p:spPr bwMode="auto">
          <a:xfrm rot="-5400000">
            <a:off x="4923290" y="2719123"/>
            <a:ext cx="19160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050" dirty="0"/>
              <a:t>Соответствие занимаемой </a:t>
            </a:r>
          </a:p>
          <a:p>
            <a:pPr algn="ctr" eaLnBrk="1" hangingPunct="1"/>
            <a:r>
              <a:rPr lang="ru-RU" sz="1050" dirty="0"/>
              <a:t>должности</a:t>
            </a:r>
          </a:p>
        </p:txBody>
      </p:sp>
      <p:sp>
        <p:nvSpPr>
          <p:cNvPr id="12329" name="TextBox 13"/>
          <p:cNvSpPr txBox="1">
            <a:spLocks noChangeArrowheads="1"/>
          </p:cNvSpPr>
          <p:nvPr/>
        </p:nvSpPr>
        <p:spPr bwMode="auto">
          <a:xfrm rot="-5400000">
            <a:off x="5646525" y="2913415"/>
            <a:ext cx="155376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050" dirty="0"/>
              <a:t>Без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30335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420" y="693454"/>
            <a:ext cx="6642738" cy="4806534"/>
          </a:xfrm>
        </p:spPr>
        <p:txBody>
          <a:bodyPr/>
          <a:lstStyle/>
          <a:p>
            <a:pPr marL="0" indent="0" algn="ctr">
              <a:buNone/>
            </a:pP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Аттестация педагогов</a:t>
            </a:r>
          </a:p>
          <a:p>
            <a:pPr marL="0" indent="0"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tx1"/>
                </a:solidFill>
              </a:rPr>
              <a:t>Киселева С.Г. – высшая квалификационная категория;</a:t>
            </a:r>
          </a:p>
          <a:p>
            <a:r>
              <a:rPr lang="ru-RU" b="1" dirty="0" err="1" smtClean="0">
                <a:solidFill>
                  <a:schemeClr val="tx1"/>
                </a:solidFill>
              </a:rPr>
              <a:t>Бибик</a:t>
            </a:r>
            <a:r>
              <a:rPr lang="ru-RU" b="1" dirty="0" smtClean="0">
                <a:solidFill>
                  <a:schemeClr val="tx1"/>
                </a:solidFill>
              </a:rPr>
              <a:t> И.А., Соловьева М.Ю., </a:t>
            </a:r>
            <a:r>
              <a:rPr lang="ru-RU" b="1" dirty="0" err="1" smtClean="0">
                <a:solidFill>
                  <a:schemeClr val="tx1"/>
                </a:solidFill>
              </a:rPr>
              <a:t>Коротнева</a:t>
            </a:r>
            <a:r>
              <a:rPr lang="ru-RU" b="1" dirty="0" smtClean="0">
                <a:solidFill>
                  <a:schemeClr val="tx1"/>
                </a:solidFill>
              </a:rPr>
              <a:t> Е.В, </a:t>
            </a:r>
            <a:r>
              <a:rPr lang="ru-RU" b="1" dirty="0" err="1" smtClean="0">
                <a:solidFill>
                  <a:schemeClr val="tx1"/>
                </a:solidFill>
              </a:rPr>
              <a:t>Редяева</a:t>
            </a:r>
            <a:r>
              <a:rPr lang="ru-RU" b="1" dirty="0" smtClean="0">
                <a:solidFill>
                  <a:schemeClr val="tx1"/>
                </a:solidFill>
              </a:rPr>
              <a:t> Е.В., Мурашова Е.А., </a:t>
            </a:r>
            <a:r>
              <a:rPr lang="ru-RU" b="1" dirty="0" err="1" smtClean="0">
                <a:solidFill>
                  <a:schemeClr val="tx1"/>
                </a:solidFill>
              </a:rPr>
              <a:t>Видякина</a:t>
            </a:r>
            <a:r>
              <a:rPr lang="ru-RU" b="1" dirty="0" smtClean="0">
                <a:solidFill>
                  <a:schemeClr val="tx1"/>
                </a:solidFill>
              </a:rPr>
              <a:t> Е.А. – первая квалификационная категория;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Каткова Н.Л., Трофимова Л.С., Борисова Л.С.,- соответствие занимаемой должности.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35241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04793" y="177727"/>
            <a:ext cx="5600700" cy="321469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100" b="1" u="sng" dirty="0">
                <a:solidFill>
                  <a:schemeClr val="accent2">
                    <a:lumMod val="75000"/>
                  </a:schemeClr>
                </a:solidFill>
              </a:rPr>
              <a:t>Участие педагогов  в конкурсах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-83877" y="561011"/>
            <a:ext cx="9046645" cy="4393406"/>
          </a:xfrm>
        </p:spPr>
        <p:txBody>
          <a:bodyPr>
            <a:normAutofit fontScale="25000" lnSpcReduction="20000"/>
          </a:bodyPr>
          <a:lstStyle/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dirty="0"/>
              <a:t> 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Благотворительный концерт в пользу Кирилло-</a:t>
            </a:r>
            <a:r>
              <a:rPr lang="ru-R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Афанасиевкого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монастыря, Благодарственное письмо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Фестиваль декоративно- прикладного творчества "Пасхальное яйцо – 2015" Диплом за участие в конкурсе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Фестиваль декоративно- прикладного творчества "Пасхальное яйцо – 2015" Диплом, 1 место в номинации "Творец" 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Фестиваль декоративно- прикладного творчества  "Пасхальное яйцо- 2015". Диплом, 2 место в номинации "Пасхальная композиция"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Межобластной конкурс "Бухгалтер- профессионал", Диплом победителя, Зворыгина Елена Александровна 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конкурс "Сударыня Масленица – 2015",  Диплом победителя в номинации "За использование развивающих технологий при создании традиционного образа"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Межобластной конкурс  «Бухгалтер-профессионал-2014» – победитель конкурса Зворыгина Елена Александровна 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  «Бухгалтер профессионал муниципального учреждения»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конкурс "Лучшее образовательное учреждение" – 2 место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Городской конкурс профессионального мастерства педагогов «Золотой фонд» (</a:t>
            </a:r>
            <a:r>
              <a:rPr lang="ru-R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Колтина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Ольга Александровна) – дипломант конкурса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Городской фестиваль-конкурс «Семейные ценности» – участники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Городской конкурс «Накормите птиц зимой» в рамках  экологической акции «Накормите птиц» – участники акции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Городские экологические  акции: «Мы бумагу соберём, лес в  России сбережём»,  «Батарейки» – участники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Городской конкурс  фотографий «Позитив через объектив» – участники конкурса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Благотворительная акция "Поможем бездомным животным", Благодарственное письмо 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Беднякова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Татьяна Анатольевна)</a:t>
            </a: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 Конкурс "</a:t>
            </a:r>
            <a:r>
              <a:rPr lang="ru-R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Фрунзенский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район в цвету 2014". Почетная грамота Территориальной администрации Фрунзенского района  мэрии г. Ярославля за 1 первое место.</a:t>
            </a: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Победители в номинации лучшая цветочная композиция "Мудрость России – мир во всем мире" (</a:t>
            </a:r>
            <a:r>
              <a:rPr lang="ru-R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Станкович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Н.Ю., Давыдова О.В., Бабаян И.В., Смирнова О.А.)</a:t>
            </a:r>
          </a:p>
          <a:p>
            <a:pPr fontAlgn="base">
              <a:buClr>
                <a:schemeClr val="accent2">
                  <a:lumMod val="50000"/>
                </a:schemeClr>
              </a:buClr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 Конкурс "</a:t>
            </a:r>
            <a:r>
              <a:rPr lang="ru-R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Фрунзенский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район в цвету 2014". Почетная грамота Территориальной  администрации Фрунзенского района мэрии г. Ярославля. 2 место в номинации "Лучший цветник дошкольного образовательного учреждения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None/>
              <a:defRPr/>
            </a:pPr>
            <a:endParaRPr lang="ru-RU" sz="4800" u="sng" dirty="0"/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48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>
              <a:latin typeface="Arial" pitchFamily="34" charset="0"/>
              <a:cs typeface="Arial" pitchFamily="34" charset="0"/>
            </a:endParaRP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r>
              <a:rPr lang="ru-RU" sz="3900" dirty="0">
                <a:latin typeface="Arial" pitchFamily="34" charset="0"/>
                <a:cs typeface="Arial" pitchFamily="34" charset="0"/>
              </a:rPr>
              <a:t>Международная программа «Эко-школы/Зеленый флаг».  Участники.</a:t>
            </a:r>
            <a:br>
              <a:rPr lang="ru-RU" sz="3900" dirty="0">
                <a:latin typeface="Arial" pitchFamily="34" charset="0"/>
                <a:cs typeface="Arial" pitchFamily="34" charset="0"/>
              </a:rPr>
            </a:br>
            <a:r>
              <a:rPr lang="ru-RU" sz="3900" dirty="0">
                <a:latin typeface="Arial" pitchFamily="34" charset="0"/>
                <a:cs typeface="Arial" pitchFamily="34" charset="0"/>
              </a:rPr>
              <a:t>Проекты: «Дорогою добра», "Зеленая ленточка«, «Чистота дарует красоту, а красота спасет мир».</a:t>
            </a:r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3900" dirty="0"/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2625" dirty="0"/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2625" dirty="0"/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2625" dirty="0"/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2175" dirty="0"/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2175" dirty="0"/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1500" dirty="0"/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1500" dirty="0"/>
          </a:p>
          <a:p>
            <a:pPr marL="205740" indent="-205740">
              <a:buClr>
                <a:schemeClr val="accent2">
                  <a:lumMod val="50000"/>
                </a:schemeClr>
              </a:buClr>
              <a:buFont typeface="Wingdings 2"/>
              <a:buChar char=""/>
              <a:defRPr/>
            </a:pP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5310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458</TotalTime>
  <Words>3482</Words>
  <Application>Microsoft Office PowerPoint</Application>
  <PresentationFormat>Экран (4:3)</PresentationFormat>
  <Paragraphs>894</Paragraphs>
  <Slides>47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Грань</vt:lpstr>
      <vt:lpstr>Публичный  информационный доклад  о деятельности педагогического коллектива муниципального дошкольного образовательного учреждения  центр   развития ребенка –  детский сад № 12 Фрунзенского района  г. Ярославля 2014-2015 г.</vt:lpstr>
      <vt:lpstr>Презентация PowerPoint</vt:lpstr>
      <vt:lpstr>Презентация PowerPoint</vt:lpstr>
      <vt:lpstr>Локальные   документы </vt:lpstr>
      <vt:lpstr>Презентация PowerPoint</vt:lpstr>
      <vt:lpstr>Презентация PowerPoint</vt:lpstr>
      <vt:lpstr>Кадровый состав в 2014-2015 уч.году</vt:lpstr>
      <vt:lpstr>Презентация PowerPoint</vt:lpstr>
      <vt:lpstr>Участие педагогов  в конкурсах</vt:lpstr>
      <vt:lpstr>Презентация PowerPoint</vt:lpstr>
      <vt:lpstr>Курсы повышения квалификации</vt:lpstr>
      <vt:lpstr>Презентация PowerPoint</vt:lpstr>
      <vt:lpstr>Презентация PowerPoint</vt:lpstr>
      <vt:lpstr>Задачи работы</vt:lpstr>
      <vt:lpstr>Презентация PowerPoint</vt:lpstr>
      <vt:lpstr>Презентация PowerPoint</vt:lpstr>
      <vt:lpstr>Публикации педагогов ДОУ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работы с детьми</vt:lpstr>
      <vt:lpstr>Здоровье воспитанников</vt:lpstr>
      <vt:lpstr>Питание детей</vt:lpstr>
      <vt:lpstr>Физическое развитие. Группы здоровья детей </vt:lpstr>
      <vt:lpstr>Гармоничность развития</vt:lpstr>
      <vt:lpstr>Анализ заболеваемости детей</vt:lpstr>
      <vt:lpstr>Распространенность функциональных нарушений </vt:lpstr>
      <vt:lpstr>Презентация PowerPoint</vt:lpstr>
      <vt:lpstr>Организация питания в детском саду</vt:lpstr>
      <vt:lpstr>Освоение детьми            ООП детского сада</vt:lpstr>
      <vt:lpstr>Результаты освоения детьми образовательных областей </vt:lpstr>
      <vt:lpstr>Использование разнообразных форм работы  с детьми</vt:lpstr>
      <vt:lpstr>Мониторинг образовательной деятельности выпускников ДОУ 2014-2015 уч. год.  </vt:lpstr>
      <vt:lpstr>Презентация PowerPoint</vt:lpstr>
      <vt:lpstr>Презентация PowerPoint</vt:lpstr>
      <vt:lpstr>Безопасность</vt:lpstr>
      <vt:lpstr>Финансовая деятельность ДОУ </vt:lpstr>
      <vt:lpstr>Презентация PowerPoint</vt:lpstr>
      <vt:lpstr>Планируемые расходы учреждения в 2015 году за счет средств городского и областного бюджетов </vt:lpstr>
      <vt:lpstr>Планируемые расходы учреждения в 2015 году за счет средств от приносящей доход деятельности </vt:lpstr>
      <vt:lpstr>Также на 2015 год учреждению выделены  средства на иные цели  </vt:lpstr>
      <vt:lpstr>Приобретение оборудования  в ДОУ</vt:lpstr>
      <vt:lpstr>Основные направления ближайшего  развития</vt:lpstr>
      <vt:lpstr>Основные сохраняющиеся проблемы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 информационный доклад  о деятельности педагогического коллектива муниципального дошкольного образовательного учреждения  центр   развития ребенка –  детский сад № 12 Фрунзенского района  г. Ярославля 2014-2015 г.</dc:title>
  <dc:creator>Давыдова</dc:creator>
  <cp:lastModifiedBy>Давыдова</cp:lastModifiedBy>
  <cp:revision>26</cp:revision>
  <dcterms:created xsi:type="dcterms:W3CDTF">2015-06-02T09:17:00Z</dcterms:created>
  <dcterms:modified xsi:type="dcterms:W3CDTF">2017-07-14T13:35:43Z</dcterms:modified>
</cp:coreProperties>
</file>