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1" r:id="rId3"/>
    <p:sldId id="256" r:id="rId4"/>
    <p:sldId id="259" r:id="rId5"/>
    <p:sldId id="263" r:id="rId6"/>
    <p:sldId id="294" r:id="rId7"/>
    <p:sldId id="260" r:id="rId8"/>
    <p:sldId id="265" r:id="rId9"/>
    <p:sldId id="267" r:id="rId10"/>
    <p:sldId id="264" r:id="rId11"/>
    <p:sldId id="266" r:id="rId12"/>
    <p:sldId id="268" r:id="rId13"/>
    <p:sldId id="270" r:id="rId14"/>
    <p:sldId id="271" r:id="rId15"/>
    <p:sldId id="273" r:id="rId16"/>
    <p:sldId id="274" r:id="rId17"/>
    <p:sldId id="276" r:id="rId18"/>
    <p:sldId id="277" r:id="rId19"/>
    <p:sldId id="279" r:id="rId20"/>
    <p:sldId id="280" r:id="rId21"/>
    <p:sldId id="282" r:id="rId22"/>
    <p:sldId id="288" r:id="rId23"/>
    <p:sldId id="284" r:id="rId24"/>
    <p:sldId id="289" r:id="rId25"/>
    <p:sldId id="290" r:id="rId26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9CC00"/>
    <a:srgbClr val="33CC33"/>
    <a:srgbClr val="00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4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F797858-CFED-41F9-B634-D7A3864917C8}" type="datetimeFigureOut">
              <a:rPr lang="ru-RU" smtClean="0"/>
              <a:t>05.01.2016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D90D5A8-D362-4C37-B716-A672EC0570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7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68E08-40B2-411A-988D-8A345938B5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7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686993-3880-40CA-B10C-09BD86200270}" type="datetimeFigureOut">
              <a:rPr lang="ru-RU"/>
              <a:pPr>
                <a:defRPr/>
              </a:pPr>
              <a:t>05.01.2016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367045-F3FF-479C-AFC6-C8ADE924B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ый треугольник 10"/>
          <p:cNvSpPr/>
          <p:nvPr userDrawn="1"/>
        </p:nvSpPr>
        <p:spPr>
          <a:xfrm flipV="1">
            <a:off x="0" y="0"/>
            <a:ext cx="9144000" cy="107154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V="1">
            <a:off x="0" y="0"/>
            <a:ext cx="1214414" cy="6858000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>
            <a:off x="0" y="0"/>
            <a:ext cx="1214414" cy="1071546"/>
          </a:xfrm>
          <a:custGeom>
            <a:avLst/>
            <a:gdLst>
              <a:gd name="connsiteX0" fmla="*/ 0 w 1071538"/>
              <a:gd name="connsiteY0" fmla="*/ 0 h 928670"/>
              <a:gd name="connsiteX1" fmla="*/ 1071538 w 1071538"/>
              <a:gd name="connsiteY1" fmla="*/ 0 h 928670"/>
              <a:gd name="connsiteX2" fmla="*/ 1071538 w 1071538"/>
              <a:gd name="connsiteY2" fmla="*/ 928670 h 928670"/>
              <a:gd name="connsiteX3" fmla="*/ 0 w 1071538"/>
              <a:gd name="connsiteY3" fmla="*/ 928670 h 928670"/>
              <a:gd name="connsiteX4" fmla="*/ 0 w 1071538"/>
              <a:gd name="connsiteY4" fmla="*/ 0 h 928670"/>
              <a:gd name="connsiteX0" fmla="*/ 0 w 1214414"/>
              <a:gd name="connsiteY0" fmla="*/ 0 h 928670"/>
              <a:gd name="connsiteX1" fmla="*/ 1214414 w 1214414"/>
              <a:gd name="connsiteY1" fmla="*/ 0 h 928670"/>
              <a:gd name="connsiteX2" fmla="*/ 1071538 w 1214414"/>
              <a:gd name="connsiteY2" fmla="*/ 928670 h 928670"/>
              <a:gd name="connsiteX3" fmla="*/ 0 w 1214414"/>
              <a:gd name="connsiteY3" fmla="*/ 928670 h 928670"/>
              <a:gd name="connsiteX4" fmla="*/ 0 w 1214414"/>
              <a:gd name="connsiteY4" fmla="*/ 0 h 928670"/>
              <a:gd name="connsiteX0" fmla="*/ 0 w 1214414"/>
              <a:gd name="connsiteY0" fmla="*/ 0 h 1071546"/>
              <a:gd name="connsiteX1" fmla="*/ 1214414 w 1214414"/>
              <a:gd name="connsiteY1" fmla="*/ 0 h 1071546"/>
              <a:gd name="connsiteX2" fmla="*/ 1071538 w 1214414"/>
              <a:gd name="connsiteY2" fmla="*/ 928670 h 1071546"/>
              <a:gd name="connsiteX3" fmla="*/ 0 w 1214414"/>
              <a:gd name="connsiteY3" fmla="*/ 1071546 h 1071546"/>
              <a:gd name="connsiteX4" fmla="*/ 0 w 1214414"/>
              <a:gd name="connsiteY4" fmla="*/ 0 h 10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414" h="1071546">
                <a:moveTo>
                  <a:pt x="0" y="0"/>
                </a:moveTo>
                <a:lnTo>
                  <a:pt x="1214414" y="0"/>
                </a:lnTo>
                <a:lnTo>
                  <a:pt x="1071538" y="928670"/>
                </a:lnTo>
                <a:lnTo>
                  <a:pt x="0" y="10715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"/>
          <p:cNvSpPr>
            <a:spLocks noChangeArrowheads="1"/>
          </p:cNvSpPr>
          <p:nvPr userDrawn="1"/>
        </p:nvSpPr>
        <p:spPr bwMode="auto">
          <a:xfrm>
            <a:off x="0" y="6673334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 userDrawn="1"/>
        </p:nvGrpSpPr>
        <p:grpSpPr>
          <a:xfrm>
            <a:off x="214282" y="214290"/>
            <a:ext cx="571504" cy="571504"/>
            <a:chOff x="571472" y="3929066"/>
            <a:chExt cx="785818" cy="785818"/>
          </a:xfrm>
        </p:grpSpPr>
        <p:sp>
          <p:nvSpPr>
            <p:cNvPr id="17" name="Овал 16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357166"/>
            <a:ext cx="85779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976" y="561573"/>
            <a:ext cx="4376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Муниципальное дошкольное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образовательное учреждение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«Детский сад № 12»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6374" y="1966309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«Проектная деятельность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 средство  формирования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социокультурной среды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дошкольного образовательного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учреждения»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7984" y="5229200"/>
            <a:ext cx="468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625975" algn="ctr"/>
                <a:tab pos="9251950" algn="r"/>
              </a:tabLs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образовании  чрезвычайно вредно развивать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только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рассудок и ум, </a:t>
            </a:r>
            <a:endParaRPr lang="ru-RU" sz="105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4625975" algn="ctr"/>
                <a:tab pos="9251950" algn="r"/>
              </a:tabLs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оставляя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без внимания сердце…!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Св. Прав. Иоанн Кронштадтский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C:\Documents and Settings\1\Рабочий стол\Фото на  конукрс\_1_Журавль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971600" y="3597596"/>
            <a:ext cx="1894726" cy="303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764704"/>
            <a:ext cx="5453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Приоритетные направления  </a:t>
            </a:r>
          </a:p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деятельности  ДОУ</a:t>
            </a:r>
            <a:endParaRPr lang="ru-RU" sz="2800" b="1" dirty="0">
              <a:solidFill>
                <a:srgbClr val="000066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673678" y="2132856"/>
            <a:ext cx="2232248" cy="1296144"/>
          </a:xfrm>
          <a:prstGeom prst="round2DiagRect">
            <a:avLst/>
          </a:prstGeom>
          <a:gradFill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Управление качеством дошкольного образования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403648" y="4247523"/>
            <a:ext cx="3312368" cy="1296144"/>
          </a:xfrm>
          <a:prstGeom prst="round2DiagRect">
            <a:avLst/>
          </a:prstGeom>
          <a:gradFill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Интеграция проектов  в пространство образовательного процесса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 flipH="1">
            <a:off x="5580112" y="4247523"/>
            <a:ext cx="3312368" cy="1296144"/>
          </a:xfrm>
          <a:prstGeom prst="round2DiagRect">
            <a:avLst/>
          </a:prstGeom>
          <a:gradFill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Создание условий для  взаимодействия всех участников образовательного процесса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 flipH="1">
            <a:off x="6228184" y="2132856"/>
            <a:ext cx="2160240" cy="1296144"/>
          </a:xfrm>
          <a:prstGeom prst="round2DiagRect">
            <a:avLst/>
          </a:prstGeom>
          <a:gradFill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Безопасность образовательного процесса</a:t>
            </a:r>
            <a:endParaRPr lang="ru-RU" b="1" dirty="0">
              <a:solidFill>
                <a:srgbClr val="000066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579363" y="1743421"/>
            <a:ext cx="648072" cy="2430269"/>
          </a:xfrm>
          <a:prstGeom prst="straightConnector1">
            <a:avLst/>
          </a:prstGeom>
          <a:ln>
            <a:solidFill>
              <a:srgbClr val="00006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139952" y="1768032"/>
            <a:ext cx="576064" cy="2381048"/>
          </a:xfrm>
          <a:prstGeom prst="straightConnector1">
            <a:avLst/>
          </a:prstGeom>
          <a:ln>
            <a:solidFill>
              <a:srgbClr val="00006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521915" y="1692376"/>
            <a:ext cx="378659" cy="375649"/>
          </a:xfrm>
          <a:prstGeom prst="straightConnector1">
            <a:avLst/>
          </a:prstGeom>
          <a:ln>
            <a:solidFill>
              <a:srgbClr val="00006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417982" y="1692376"/>
            <a:ext cx="386266" cy="375649"/>
          </a:xfrm>
          <a:prstGeom prst="straightConnector1">
            <a:avLst/>
          </a:prstGeom>
          <a:ln>
            <a:solidFill>
              <a:srgbClr val="00006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9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73874" y="3012405"/>
            <a:ext cx="8352928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905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905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1.Социокультурная среда, созданная в образовательном учреждении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есть мир, который оказывает формирующее воздействие на все стороны развития обучающегося.</a:t>
            </a:r>
          </a:p>
          <a:p>
            <a:pPr marL="0" marR="0" lvl="0" indent="1905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Педагогу образовательного учреждения открывается возможность воздействовать на результаты деятельности обучающихся одновременно в социокультурной и развивающей образовательной среде по нескольким направлениям: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 социального действия через изменение структуры самодеятельности обучающихся;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включение новых культурных норм (например, оформление продуктов игры в специальных созданных обучающимися формах собственной деятельности);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порождение новых «очагов» культуры в виде сообществ единомышленников, увлеченных одной идеей. 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969607"/>
            <a:ext cx="78134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hangingPunct="0">
              <a:buFont typeface="Wingdings" panose="05000000000000000000" pitchFamily="2" charset="2"/>
              <a:buChar char="Ø"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altLang="ru-RU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уровне педагогов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изменение их ментальности, мотивации и ответственности за качество работы;</a:t>
            </a:r>
            <a:endParaRPr lang="ru-RU" altLang="ru-RU" sz="1600" dirty="0"/>
          </a:p>
          <a:p>
            <a:pPr marL="285750" lvl="0" indent="-285750" algn="just" eaLnBrk="0" hangingPunct="0">
              <a:buFont typeface="Wingdings" panose="05000000000000000000" pitchFamily="2" charset="2"/>
              <a:buChar char="Ø"/>
            </a:pPr>
            <a:r>
              <a:rPr lang="ru-RU" altLang="ru-RU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уровне воспитанников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личностное развитие, самостоятельность, ответственность, инициативность;</a:t>
            </a:r>
            <a:endParaRPr lang="ru-RU" altLang="ru-RU" sz="1600" dirty="0"/>
          </a:p>
          <a:p>
            <a:pPr marL="285750" lvl="0" indent="-285750" algn="just" eaLnBrk="0" hangingPunct="0">
              <a:buFont typeface="Wingdings" panose="05000000000000000000" pitchFamily="2" charset="2"/>
              <a:buChar char="Ø"/>
            </a:pPr>
            <a:r>
              <a:rPr lang="ru-RU" altLang="ru-RU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уровне родителей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получение качественной образовательной услуги, изменение отношения к детскому саду;</a:t>
            </a:r>
            <a:endParaRPr lang="ru-RU" altLang="ru-RU" sz="1600" dirty="0"/>
          </a:p>
          <a:p>
            <a:pPr marL="285750" lvl="0" indent="-285750" algn="just" eaLnBrk="0" hangingPunct="0">
              <a:buFont typeface="Wingdings" panose="05000000000000000000" pitchFamily="2" charset="2"/>
              <a:buChar char="Ø"/>
            </a:pPr>
            <a:r>
              <a:rPr lang="ru-RU" altLang="ru-RU" sz="16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уровне социальных партнеров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повышение имиджа детского сада, изменение его статуса в социуме.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1233" y="444565"/>
            <a:ext cx="445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90500" algn="just" eaLnBrk="0" hangingPunct="0"/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Результаты деятельности </a:t>
            </a:r>
            <a:endParaRPr lang="ru-RU" altLang="ru-RU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651" r="18213" b="32150"/>
          <a:stretch/>
        </p:blipFill>
        <p:spPr>
          <a:xfrm rot="1185125">
            <a:off x="7075656" y="1614493"/>
            <a:ext cx="1811231" cy="24663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4297" y="406180"/>
            <a:ext cx="4563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Продукты деятельности</a:t>
            </a:r>
            <a:endParaRPr lang="ru-RU" sz="2800" b="1" dirty="0">
              <a:solidFill>
                <a:srgbClr val="00006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21103" b="31760"/>
          <a:stretch/>
        </p:blipFill>
        <p:spPr>
          <a:xfrm rot="20403774">
            <a:off x="450360" y="1627620"/>
            <a:ext cx="1693287" cy="23762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848">
            <a:off x="6737963" y="4225106"/>
            <a:ext cx="1696093" cy="23339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651" r="16768" b="32150"/>
          <a:stretch/>
        </p:blipFill>
        <p:spPr>
          <a:xfrm rot="403843">
            <a:off x="5528563" y="1236974"/>
            <a:ext cx="1757130" cy="23926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650" r="10989" b="30050"/>
          <a:stretch/>
        </p:blipFill>
        <p:spPr>
          <a:xfrm rot="21151266">
            <a:off x="2001815" y="1220518"/>
            <a:ext cx="1758923" cy="24185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030">
            <a:off x="2176756" y="3805859"/>
            <a:ext cx="1602281" cy="2204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555">
            <a:off x="5451185" y="3903090"/>
            <a:ext cx="1587218" cy="21841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92" y="1135168"/>
            <a:ext cx="1798433" cy="2474785"/>
          </a:xfrm>
          <a:prstGeom prst="rect">
            <a:avLst/>
          </a:prstGeom>
        </p:spPr>
      </p:pic>
      <p:pic>
        <p:nvPicPr>
          <p:cNvPr id="3074" name="Picture 2" descr="http://mdou12.edu.yar.ru/data/images/4697_w220_h22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r="3839"/>
          <a:stretch/>
        </p:blipFill>
        <p:spPr bwMode="auto">
          <a:xfrm rot="20299616">
            <a:off x="801847" y="4191885"/>
            <a:ext cx="1584176" cy="24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81" y="3724388"/>
            <a:ext cx="1777535" cy="24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7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5884" y="688812"/>
            <a:ext cx="676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Социально - значимые проекты ДОУ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13132" y="1153622"/>
            <a:ext cx="478802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8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"Если ребенка учат добру, в результате будет добро, учат злу - в результате будет зло, ибо ребенок не рождается готовым че­ловеком, человеком его надо сделать".</a:t>
            </a:r>
            <a:endParaRPr lang="ru-RU" b="1" dirty="0">
              <a:solidFill>
                <a:srgbClr val="008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2785656"/>
            <a:ext cx="2526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8000"/>
                </a:solidFill>
                <a:ea typeface="Times New Roman" panose="02020603050405020304" pitchFamily="18" charset="0"/>
              </a:rPr>
              <a:t>В. А. </a:t>
            </a:r>
            <a:r>
              <a:rPr lang="ru-RU" sz="2000" dirty="0" smtClean="0">
                <a:solidFill>
                  <a:srgbClr val="008000"/>
                </a:solidFill>
                <a:ea typeface="Times New Roman" panose="02020603050405020304" pitchFamily="18" charset="0"/>
              </a:rPr>
              <a:t>Сухомлинский</a:t>
            </a:r>
            <a:endParaRPr lang="ru-RU" sz="2000" dirty="0">
              <a:solidFill>
                <a:srgbClr val="008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6691" r="12284" b="5635"/>
          <a:stretch/>
        </p:blipFill>
        <p:spPr>
          <a:xfrm>
            <a:off x="107504" y="1663427"/>
            <a:ext cx="4560827" cy="3413467"/>
          </a:xfrm>
          <a:prstGeom prst="rect">
            <a:avLst/>
          </a:prstGeom>
          <a:ln w="19050">
            <a:solidFill>
              <a:srgbClr val="99CC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r="9127"/>
          <a:stretch/>
        </p:blipFill>
        <p:spPr>
          <a:xfrm>
            <a:off x="4211960" y="3645024"/>
            <a:ext cx="4615206" cy="3122924"/>
          </a:xfrm>
          <a:prstGeom prst="rect">
            <a:avLst/>
          </a:prstGeom>
          <a:ln w="19050">
            <a:solidFill>
              <a:srgbClr val="99CC00"/>
            </a:solidFill>
          </a:ln>
        </p:spPr>
      </p:pic>
    </p:spTree>
    <p:extLst>
      <p:ext uri="{BB962C8B-B14F-4D97-AF65-F5344CB8AC3E}">
        <p14:creationId xmlns:p14="http://schemas.microsoft.com/office/powerpoint/2010/main" val="32438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3888" y="311751"/>
            <a:ext cx="535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</a:rPr>
              <a:t>Проект «Дорогою добра»</a:t>
            </a:r>
            <a:endParaRPr lang="ru-RU" sz="3200" b="1" dirty="0">
              <a:solidFill>
                <a:srgbClr val="00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120450"/>
            <a:ext cx="5328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Цель: 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Расширить представление о добром, отзывчивом человеке. Воспитывать у детей положительные качества характера. Мотивировать детей на совершение добрых поступков, добрых дел во благо других детей.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19584" y="8527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</a:rPr>
              <a:t>Доброта- это солнце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которое </a:t>
            </a:r>
            <a:endParaRPr lang="ru-RU" dirty="0" smtClean="0">
              <a:solidFill>
                <a:srgbClr val="002060"/>
              </a:solidFill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согревает  душу </a:t>
            </a:r>
            <a:r>
              <a:rPr lang="ru-RU" dirty="0">
                <a:solidFill>
                  <a:srgbClr val="002060"/>
                </a:solidFill>
              </a:rPr>
              <a:t>человека.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</a:t>
            </a:r>
            <a:r>
              <a:rPr lang="ru-RU" dirty="0">
                <a:solidFill>
                  <a:srgbClr val="002060"/>
                </a:solidFill>
              </a:rPr>
              <a:t>. Пришвин.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4544934" cy="3240360"/>
          </a:xfrm>
          <a:prstGeom prst="rect">
            <a:avLst/>
          </a:prstGeom>
          <a:ln w="28575">
            <a:solidFill>
              <a:srgbClr val="99CC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969022"/>
            <a:ext cx="1752998" cy="131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17" y="3645024"/>
            <a:ext cx="4282664" cy="3049304"/>
          </a:xfrm>
          <a:prstGeom prst="rect">
            <a:avLst/>
          </a:prstGeom>
          <a:ln w="28575">
            <a:solidFill>
              <a:srgbClr val="99CC00"/>
            </a:solidFill>
          </a:ln>
        </p:spPr>
      </p:pic>
    </p:spTree>
    <p:extLst>
      <p:ext uri="{BB962C8B-B14F-4D97-AF65-F5344CB8AC3E}">
        <p14:creationId xmlns:p14="http://schemas.microsoft.com/office/powerpoint/2010/main" val="32942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8104" y="692696"/>
            <a:ext cx="3528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Благотворительные концерты в пользу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Казанского женского монастыря,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Кирилло</a:t>
            </a:r>
            <a:r>
              <a:rPr lang="ru-RU" b="1" dirty="0" smtClean="0">
                <a:solidFill>
                  <a:srgbClr val="002060"/>
                </a:solidFill>
              </a:rPr>
              <a:t> - </a:t>
            </a:r>
            <a:r>
              <a:rPr lang="ru-RU" b="1" dirty="0" err="1" smtClean="0">
                <a:solidFill>
                  <a:srgbClr val="002060"/>
                </a:solidFill>
              </a:rPr>
              <a:t>Афанасиевского</a:t>
            </a:r>
            <a:r>
              <a:rPr lang="ru-RU" b="1" dirty="0" smtClean="0">
                <a:solidFill>
                  <a:srgbClr val="002060"/>
                </a:solidFill>
              </a:rPr>
              <a:t> монастыря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10217" r="7352" b="7379"/>
          <a:stretch/>
        </p:blipFill>
        <p:spPr>
          <a:xfrm>
            <a:off x="3851920" y="3448039"/>
            <a:ext cx="5184244" cy="3393427"/>
          </a:xfrm>
          <a:prstGeom prst="rect">
            <a:avLst/>
          </a:prstGeom>
          <a:ln w="28575">
            <a:solidFill>
              <a:srgbClr val="99CC00"/>
            </a:solidFill>
          </a:ln>
        </p:spPr>
      </p:pic>
      <p:pic>
        <p:nvPicPr>
          <p:cNvPr id="3074" name="Picture 2" descr="E:\КОНФЕРЕНЦИЯ\САД12\Благотворительный концерт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8963"/>
            <a:ext cx="5184576" cy="3517502"/>
          </a:xfrm>
          <a:prstGeom prst="rect">
            <a:avLst/>
          </a:prstGeom>
          <a:noFill/>
          <a:ln w="28575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40311" y="476672"/>
            <a:ext cx="2980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Рождественские подарки  </a:t>
            </a:r>
            <a:r>
              <a:rPr lang="ru-RU" b="1" dirty="0">
                <a:solidFill>
                  <a:srgbClr val="002060"/>
                </a:solidFill>
              </a:rPr>
              <a:t>для  </a:t>
            </a:r>
            <a:r>
              <a:rPr lang="ru-RU" b="1" dirty="0" smtClean="0">
                <a:solidFill>
                  <a:srgbClr val="002060"/>
                </a:solidFill>
              </a:rPr>
              <a:t>детей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детской больницы № </a:t>
            </a:r>
            <a:r>
              <a:rPr lang="ru-RU" b="1" dirty="0" smtClean="0">
                <a:solidFill>
                  <a:srgbClr val="002060"/>
                </a:solidFill>
              </a:rPr>
              <a:t>3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г. Ярославля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4" descr="C:\Users\1\Desktop\ОЛЯ\DSC0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337271" cy="35581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99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9"/>
          <a:stretch/>
        </p:blipFill>
        <p:spPr>
          <a:xfrm>
            <a:off x="4501255" y="2879148"/>
            <a:ext cx="4642745" cy="39788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99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09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408727"/>
            <a:ext cx="70429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Мероприятие  для  детей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неврологического отделения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детской больницы № 3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«Этот День Победы»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2"/>
            <a:ext cx="7262435" cy="4841623"/>
          </a:xfrm>
          <a:prstGeom prst="rect">
            <a:avLst/>
          </a:prstGeom>
          <a:ln w="38100">
            <a:solidFill>
              <a:srgbClr val="99CC00"/>
            </a:solidFill>
          </a:ln>
        </p:spPr>
      </p:pic>
    </p:spTree>
    <p:extLst>
      <p:ext uri="{BB962C8B-B14F-4D97-AF65-F5344CB8AC3E}">
        <p14:creationId xmlns:p14="http://schemas.microsoft.com/office/powerpoint/2010/main" val="5904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56" y="3050939"/>
            <a:ext cx="5076081" cy="3807061"/>
          </a:xfrm>
          <a:prstGeom prst="rect">
            <a:avLst/>
          </a:prstGeom>
          <a:ln w="38100">
            <a:solidFill>
              <a:srgbClr val="99CC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0332" y="5373216"/>
            <a:ext cx="343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«Бессмертный полк»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25740" y="807750"/>
            <a:ext cx="35684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Проект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«Великая Победа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</a:rPr>
              <a:t>ля жителей микрорайона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6" y="836712"/>
            <a:ext cx="5040561" cy="3780421"/>
          </a:xfrm>
          <a:prstGeom prst="rect">
            <a:avLst/>
          </a:prstGeom>
          <a:ln w="38100">
            <a:solidFill>
              <a:srgbClr val="99CC00"/>
            </a:solidFill>
          </a:ln>
        </p:spPr>
      </p:pic>
    </p:spTree>
    <p:extLst>
      <p:ext uri="{BB962C8B-B14F-4D97-AF65-F5344CB8AC3E}">
        <p14:creationId xmlns:p14="http://schemas.microsoft.com/office/powerpoint/2010/main" val="37414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17324" y="764704"/>
            <a:ext cx="33690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«День добра,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мудрости,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уважения» в ДОУ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148063" cy="3861047"/>
          </a:xfrm>
          <a:prstGeom prst="rect">
            <a:avLst/>
          </a:prstGeom>
          <a:ln w="38100">
            <a:solidFill>
              <a:srgbClr val="99CC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3875"/>
            <a:ext cx="4507133" cy="3380350"/>
          </a:xfrm>
          <a:prstGeom prst="rect">
            <a:avLst/>
          </a:prstGeom>
          <a:ln w="38100">
            <a:solidFill>
              <a:srgbClr val="99CC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43608" y="4430114"/>
            <a:ext cx="2230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</a:rPr>
              <a:t>Для жителей </a:t>
            </a:r>
          </a:p>
          <a:p>
            <a:r>
              <a:rPr lang="ru-RU" sz="2400" b="1" dirty="0" smtClean="0">
                <a:solidFill>
                  <a:srgbClr val="000066"/>
                </a:solidFill>
              </a:rPr>
              <a:t>микрорайона</a:t>
            </a:r>
            <a:endParaRPr lang="ru-RU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5348" b="21290"/>
          <a:stretch/>
        </p:blipFill>
        <p:spPr>
          <a:xfrm rot="629992" flipH="1" flipV="1">
            <a:off x="486561" y="1286703"/>
            <a:ext cx="4298435" cy="5395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5348" b="21290"/>
          <a:stretch/>
        </p:blipFill>
        <p:spPr>
          <a:xfrm rot="21114705">
            <a:off x="1396675" y="339927"/>
            <a:ext cx="7010637" cy="576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5480" r="15348" b="21290"/>
          <a:stretch/>
        </p:blipFill>
        <p:spPr>
          <a:xfrm flipH="1" flipV="1">
            <a:off x="5508104" y="3430088"/>
            <a:ext cx="374441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1\Рабочий стол\Фото на  конукрс\_1_надпись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778" y="6427131"/>
            <a:ext cx="2164747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 descr="F:\Конкурс 2014 ИТОГ\Приложение 11 Проекты\Благоустройство территории двора. Праздник у клумб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18" y="2359790"/>
            <a:ext cx="2923492" cy="2197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E:\SAM_2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49" y="2115193"/>
            <a:ext cx="2365076" cy="1651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F:\Конкурс 2014 ИТОГ\Приложение 3 Традиции\День добра, мудрости, уважения для жителей райо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7" y="2740514"/>
            <a:ext cx="2524003" cy="1915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F:\Конкурс 2014 ИТОГ\Приложение 3 Традиции\IMG_31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16" y="197164"/>
            <a:ext cx="2440003" cy="1840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F:\Конкурс 2014 ИТОГ\Приложение 3 Традиции\DSC032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86" y="188640"/>
            <a:ext cx="2242372" cy="1679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КОНФЕРЕНЦИЯ\Макулатура\SAM_29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2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572" y="605995"/>
            <a:ext cx="2204317" cy="1653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Конкурс 2014 ИТОГ2\Приложение 3 Традиции\Благотворительный концерт 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6" y="4861463"/>
            <a:ext cx="2435397" cy="1801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Конкурс 2014 ИТОГ2\Приложение 3 Традиции\Дорогой добр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04" y="4782370"/>
            <a:ext cx="2593201" cy="1947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Documents and Settings\1\Рабочий стол\Фото на  конукрс\_1_Журавль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72220" y="3630949"/>
            <a:ext cx="1746597" cy="278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6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19213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 </a:t>
            </a:r>
            <a:r>
              <a:rPr lang="ru-RU" sz="2000" b="1" i="1" dirty="0" smtClean="0"/>
              <a:t>Множество</a:t>
            </a:r>
            <a:r>
              <a:rPr lang="ru-RU" sz="2000" b="1" i="1" dirty="0"/>
              <a:t> маленьких дел, </a:t>
            </a:r>
            <a:r>
              <a:rPr lang="ru-RU" sz="2000" b="1" i="1" dirty="0" smtClean="0"/>
              <a:t>  которые</a:t>
            </a:r>
            <a:r>
              <a:rPr lang="ru-RU" sz="2000" b="1" i="1" dirty="0"/>
              <a:t> </a:t>
            </a:r>
            <a:r>
              <a:rPr lang="ru-RU" sz="2000" b="1" i="1" dirty="0" smtClean="0"/>
              <a:t>делаются</a:t>
            </a:r>
            <a:endParaRPr lang="en-US" sz="2000" b="1" i="1" dirty="0" smtClean="0"/>
          </a:p>
          <a:p>
            <a:pPr algn="ctr"/>
            <a:r>
              <a:rPr lang="ru-RU" sz="2000" b="1" i="1" dirty="0"/>
              <a:t> </a:t>
            </a:r>
            <a:r>
              <a:rPr lang="ru-RU" sz="2000" b="1" i="1" dirty="0" smtClean="0"/>
              <a:t>  множеством</a:t>
            </a:r>
            <a:r>
              <a:rPr lang="ru-RU" sz="2000" b="1" i="1" dirty="0"/>
              <a:t> маленьких </a:t>
            </a:r>
            <a:r>
              <a:rPr lang="ru-RU" sz="2000" b="1" i="1" dirty="0" smtClean="0"/>
              <a:t>людей</a:t>
            </a:r>
            <a:r>
              <a:rPr lang="en-US" sz="2000" b="1" i="1" dirty="0" smtClean="0"/>
              <a:t> </a:t>
            </a:r>
            <a:r>
              <a:rPr lang="ru-RU" sz="2000" b="1" i="1" dirty="0" smtClean="0"/>
              <a:t>многих</a:t>
            </a:r>
            <a:r>
              <a:rPr lang="ru-RU" sz="2000" b="1" i="1" dirty="0"/>
              <a:t> маленьких местах, </a:t>
            </a:r>
            <a:r>
              <a:rPr lang="ru-RU" sz="2000" b="1" i="1" dirty="0" smtClean="0"/>
              <a:t>                			могут</a:t>
            </a:r>
            <a:r>
              <a:rPr lang="ru-RU" sz="2000" b="1" i="1" dirty="0"/>
              <a:t> изменить лицо мира.</a:t>
            </a:r>
            <a:endParaRPr lang="ru-RU" sz="2000" b="1" dirty="0"/>
          </a:p>
          <a:p>
            <a:r>
              <a:rPr lang="ru-RU" sz="2000" b="1" i="1" dirty="0"/>
              <a:t>                                             </a:t>
            </a:r>
            <a:r>
              <a:rPr lang="ru-RU" sz="2000" b="1" i="1" dirty="0" smtClean="0"/>
              <a:t>                       Китайская</a:t>
            </a:r>
            <a:r>
              <a:rPr lang="ru-RU" sz="2000" b="1" i="1" dirty="0"/>
              <a:t> поговорка</a:t>
            </a:r>
            <a:endParaRPr lang="ru-RU" sz="2000" b="1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486153"/>
            <a:ext cx="6098931" cy="114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Международный проект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«ЭКО-ШКОЛА/ЗЕЛЁНЫЙ </a:t>
            </a:r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ФЛАГ»</a:t>
            </a:r>
            <a:endParaRPr lang="ru-RU" sz="24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142652"/>
            <a:ext cx="5472608" cy="3642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rosshouse Primary School and Communication Centre - 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0774">
            <a:off x="611560" y="4149080"/>
            <a:ext cx="2296642" cy="13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554734"/>
            <a:ext cx="8809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«Чистота дарует красоту, </a:t>
            </a:r>
          </a:p>
          <a:p>
            <a:r>
              <a:rPr lang="ru-RU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красота спасет мир»</a:t>
            </a:r>
            <a:endParaRPr lang="ru-RU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75492"/>
            <a:ext cx="82089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002060"/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</a:rPr>
              <a:t>Формирование</a:t>
            </a:r>
            <a:r>
              <a:rPr lang="ru-RU" sz="1600" b="1" dirty="0">
                <a:solidFill>
                  <a:srgbClr val="002060"/>
                </a:solidFill>
              </a:rPr>
              <a:t>  системы ценностных ориентаций у дошкольников</a:t>
            </a:r>
            <a:r>
              <a:rPr lang="ru-RU" sz="1600" b="1" dirty="0" smtClean="0">
                <a:solidFill>
                  <a:srgbClr val="002060"/>
                </a:solidFill>
              </a:rPr>
              <a:t>, активное </a:t>
            </a:r>
            <a:r>
              <a:rPr lang="ru-RU" sz="1600" b="1" dirty="0">
                <a:solidFill>
                  <a:srgbClr val="002060"/>
                </a:solidFill>
              </a:rPr>
              <a:t>воспитание </a:t>
            </a:r>
            <a:r>
              <a:rPr lang="ru-RU" sz="1600" b="1" dirty="0" smtClean="0">
                <a:solidFill>
                  <a:srgbClr val="002060"/>
                </a:solidFill>
              </a:rPr>
              <a:t>экологического сознания </a:t>
            </a:r>
            <a:r>
              <a:rPr lang="ru-RU" sz="1600" b="1" dirty="0">
                <a:solidFill>
                  <a:srgbClr val="002060"/>
                </a:solidFill>
              </a:rPr>
              <a:t>путём создания, поддержки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и возрождение  </a:t>
            </a:r>
            <a:r>
              <a:rPr lang="ru-RU" sz="1600" b="1" dirty="0">
                <a:solidFill>
                  <a:srgbClr val="002060"/>
                </a:solidFill>
              </a:rPr>
              <a:t>зелёной зоны двора близ лежащих жилых домов.</a:t>
            </a: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9344" y="1844824"/>
            <a:ext cx="6863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4537"/>
            <a:ext cx="4464496" cy="334837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68384"/>
            <a:ext cx="4608512" cy="345638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88644" y="5762909"/>
            <a:ext cx="2486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Мини-проект  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Зеленая ленточка»</a:t>
            </a:r>
          </a:p>
        </p:txBody>
      </p:sp>
    </p:spTree>
    <p:extLst>
      <p:ext uri="{BB962C8B-B14F-4D97-AF65-F5344CB8AC3E}">
        <p14:creationId xmlns:p14="http://schemas.microsoft.com/office/powerpoint/2010/main" val="31080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4048" y="69269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Возрождение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«Клумбы Мира»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3552395" cy="266429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54" y="2143656"/>
            <a:ext cx="5184577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r="9103"/>
          <a:stretch>
            <a:fillRect/>
          </a:stretch>
        </p:blipFill>
        <p:spPr bwMode="auto">
          <a:xfrm>
            <a:off x="179512" y="787001"/>
            <a:ext cx="355239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24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2" y="1094053"/>
            <a:ext cx="3468146" cy="2601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09975" y="161815"/>
            <a:ext cx="2410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Акции ДОУ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746590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«Батарейка»</a:t>
            </a:r>
          </a:p>
        </p:txBody>
      </p:sp>
      <p:pic>
        <p:nvPicPr>
          <p:cNvPr id="9" name="Picture 3" descr="E:\КОНФЕРЕНЦИЯ\Макулатура\SAM_2982.JPG"/>
          <p:cNvPicPr>
            <a:picLocks noChangeAspect="1" noChangeArrowheads="1"/>
          </p:cNvPicPr>
          <p:nvPr/>
        </p:nvPicPr>
        <p:blipFill>
          <a:blip r:embed="rId3" cstate="print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057" y="3987552"/>
            <a:ext cx="2914474" cy="2481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798572" y="3878970"/>
            <a:ext cx="3059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«Мы бумагу соберем, </a:t>
            </a:r>
          </a:p>
          <a:p>
            <a:r>
              <a:rPr lang="ru-RU" b="1" dirty="0">
                <a:solidFill>
                  <a:srgbClr val="002060"/>
                </a:solidFill>
              </a:rPr>
              <a:t>лес в России сбережем!»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62" y="1542773"/>
            <a:ext cx="3516657" cy="2637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827705" y="931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«Поможем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 бездомным животным»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41" y="4267814"/>
            <a:ext cx="3335170" cy="2501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359998" y="4533590"/>
            <a:ext cx="180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«Птичий дом»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6942" y="5452825"/>
            <a:ext cx="1632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«Покормите </a:t>
            </a:r>
          </a:p>
          <a:p>
            <a:r>
              <a:rPr lang="ru-RU" b="1" dirty="0" smtClean="0">
                <a:solidFill>
                  <a:srgbClr val="000066"/>
                </a:solidFill>
              </a:rPr>
              <a:t>птиц зимой»</a:t>
            </a:r>
            <a:endParaRPr lang="ru-RU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56592" y="3356992"/>
            <a:ext cx="9505056" cy="238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5213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желаете добиться в жизни успеха, </a:t>
            </a:r>
            <a:endParaRPr lang="ru-RU" b="1" dirty="0" smtClean="0">
              <a:solidFill>
                <a:srgbClr val="000066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10485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сделайте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настойчивость своим лучшим другом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61048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опыт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мудрым советником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610485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осторожность – старшим братом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610485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а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надежду – ангелом-хранителем. </a:t>
            </a:r>
            <a:endParaRPr lang="ru-RU" sz="1600" b="1" dirty="0">
              <a:solidFill>
                <a:srgbClr val="00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10485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/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Джозеф </a:t>
            </a:r>
            <a:r>
              <a:rPr lang="ru-RU" b="1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Аддисон</a:t>
            </a:r>
            <a:r>
              <a:rPr lang="ru-RU" b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endParaRPr lang="ru-RU" sz="1600" b="1" dirty="0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1340768"/>
            <a:ext cx="459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66"/>
                </a:solidFill>
              </a:rPr>
              <a:t>Спасибо за внимание</a:t>
            </a:r>
            <a:endParaRPr lang="ru-RU" sz="32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4297" y="406180"/>
            <a:ext cx="4563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Продукты деятельности</a:t>
            </a:r>
            <a:endParaRPr lang="ru-RU" sz="2800" b="1" dirty="0">
              <a:solidFill>
                <a:srgbClr val="00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1032" y="1464551"/>
            <a:ext cx="8339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SzPct val="150000"/>
              <a:buFont typeface="Wingdings" panose="05000000000000000000" pitchFamily="2" charset="2"/>
              <a:buChar char="Ø"/>
            </a:pP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–методическое пособие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 как средство формирования социокультурной среды дошкольного образовательного учреждения» под научным редактором С.В. Кузьмина. - Ярославль, 2015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3052" y="904588"/>
            <a:ext cx="8352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225"/>
              </a:spcAft>
              <a:buSzPct val="151000"/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победителя городского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конкурса «Лучшее образовательное учреждение муниципальной системы образования по итогам учебного года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2015 год.;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285014"/>
            <a:ext cx="8452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285750" algn="just">
              <a:spcAft>
                <a:spcPts val="225"/>
              </a:spcAft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 лауреата (2 место) регионального  конкурса «Лучшее образовательное учреждение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год;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311" y="2269077"/>
            <a:ext cx="8627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50000"/>
              <a:buFont typeface="Wingdings" panose="05000000000000000000" pitchFamily="2" charset="2"/>
              <a:buChar char="Ø"/>
            </a:pPr>
            <a:r>
              <a:rPr lang="ru-RU" sz="1600" b="1" dirty="0" smtClean="0"/>
              <a:t> </a:t>
            </a:r>
            <a:r>
              <a:rPr lang="ru-RU" sz="1600" dirty="0" smtClean="0"/>
              <a:t>Статья «Проектная деятельность как  механизм  развития детско- взрослой </a:t>
            </a:r>
          </a:p>
          <a:p>
            <a:r>
              <a:rPr lang="ru-RU" sz="1600" dirty="0" smtClean="0"/>
              <a:t> общности  в условиях реализации ФГОС дошкольного образования», Н.Г. Зарубина  Сборник материалов межрегиональной научно- практической конференции г. Иваново, 2015 год; 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7001" y="3234267"/>
            <a:ext cx="87705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Wingdings" panose="05000000000000000000" pitchFamily="2" charset="2"/>
              <a:buChar char="Ø"/>
            </a:pPr>
            <a:r>
              <a:rPr lang="ru-RU" sz="1600" dirty="0" smtClean="0"/>
              <a:t>Статья «Опыт  социокультурной проектной деятельности  по духовно- нравственному воспитанию дошкольников при реализации ФГОС  дошкольного образования»,   И.В. </a:t>
            </a:r>
            <a:r>
              <a:rPr lang="ru-RU" sz="1600" dirty="0" err="1" smtClean="0"/>
              <a:t>Суратова</a:t>
            </a:r>
            <a:r>
              <a:rPr lang="ru-RU" sz="1600" dirty="0" smtClean="0"/>
              <a:t>, О.В. Давыдова, Сборник </a:t>
            </a:r>
            <a:r>
              <a:rPr lang="ru-RU" sz="1600" dirty="0"/>
              <a:t>материалов межрегиональной </a:t>
            </a:r>
            <a:r>
              <a:rPr lang="ru-RU" sz="1600" dirty="0" smtClean="0"/>
              <a:t>научно-практической  </a:t>
            </a:r>
            <a:r>
              <a:rPr lang="ru-RU" sz="1600" dirty="0"/>
              <a:t>конференции г. Иваново, 2015 </a:t>
            </a:r>
            <a:r>
              <a:rPr lang="ru-RU" sz="1600" dirty="0" smtClean="0"/>
              <a:t>год; 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-144998" y="4795897"/>
            <a:ext cx="10222486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6113" indent="-285750">
              <a:buSzPct val="150000"/>
              <a:buFont typeface="Wingdings" panose="05000000000000000000" pitchFamily="2" charset="2"/>
              <a:buChar char="Ø"/>
            </a:pPr>
            <a:r>
              <a:rPr lang="ru-RU" sz="1600" dirty="0" smtClean="0"/>
              <a:t>Статья «Интегрированный подход как решение проблемы успешной социализации </a:t>
            </a:r>
          </a:p>
          <a:p>
            <a:pPr marL="360363"/>
            <a:r>
              <a:rPr lang="ru-RU" sz="1600" dirty="0" smtClean="0"/>
              <a:t>детей с особенностями в развитии в общеобразовательном детском саду», </a:t>
            </a:r>
          </a:p>
          <a:p>
            <a:pPr marL="360363"/>
            <a:r>
              <a:rPr lang="ru-RU" sz="1600" dirty="0" smtClean="0"/>
              <a:t>Н.Г. Зарубина, Сборник научных трудов «Инклюзивное образование: теория, практика, </a:t>
            </a:r>
          </a:p>
          <a:p>
            <a:pPr marL="360363"/>
            <a:r>
              <a:rPr lang="ru-RU" sz="1600" dirty="0" smtClean="0"/>
              <a:t>перспективы развития», г. Москва, 2013 год;</a:t>
            </a:r>
          </a:p>
          <a:p>
            <a:pPr marL="360363"/>
            <a:endParaRPr lang="ru-RU" sz="500" dirty="0" smtClean="0"/>
          </a:p>
          <a:p>
            <a:pPr marL="176213">
              <a:buSzPct val="150000"/>
              <a:buFont typeface="Wingdings" panose="05000000000000000000" pitchFamily="2" charset="2"/>
              <a:buChar char="Ø"/>
            </a:pPr>
            <a:r>
              <a:rPr lang="ru-RU" sz="1600" dirty="0" smtClean="0"/>
              <a:t> Статья «Интегрированный подход в управлении  дошкольным образовательным</a:t>
            </a:r>
          </a:p>
          <a:p>
            <a:pPr marL="176213"/>
            <a:r>
              <a:rPr lang="ru-RU" sz="1600" dirty="0" smtClean="0"/>
              <a:t> учреждением как средство повышения компетентности педагогов» Н.Г. Зарубина, Сборник</a:t>
            </a:r>
          </a:p>
          <a:p>
            <a:pPr marL="176213"/>
            <a:r>
              <a:rPr lang="ru-RU" sz="1600" dirty="0" smtClean="0"/>
              <a:t> материалов «Дошкольное образование: актуальные проблемы и инновационная практика»</a:t>
            </a:r>
          </a:p>
          <a:p>
            <a:pPr marL="176213"/>
            <a:r>
              <a:rPr lang="ru-RU" sz="1600" dirty="0"/>
              <a:t>г</a:t>
            </a:r>
            <a:r>
              <a:rPr lang="ru-RU" sz="1600" dirty="0" smtClean="0"/>
              <a:t>. Иваново, 2013 год.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090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5" y="1268760"/>
            <a:ext cx="5589786" cy="511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580112" y="476672"/>
            <a:ext cx="3563888" cy="12961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Модель системы интегрированного  управления 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</a:t>
            </a:r>
            <a:endParaRPr lang="ru-RU" alt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Давыдова\Desktop\Стенд\Bringing it Togeth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09120"/>
            <a:ext cx="2781693" cy="217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7824" y="116632"/>
            <a:ext cx="352839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Система управления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623" y="917634"/>
            <a:ext cx="2088127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Линейное</a:t>
            </a:r>
          </a:p>
          <a:p>
            <a:pPr algn="ctr"/>
            <a:r>
              <a:rPr lang="ru-RU" b="1" dirty="0" smtClean="0"/>
              <a:t> управление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6612" y="2018430"/>
            <a:ext cx="2232543" cy="9400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Организационно-целевой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187" y="3147957"/>
            <a:ext cx="2249391" cy="954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Организационно- целевой, исполнительный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6612" y="4313895"/>
            <a:ext cx="2232543" cy="9400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Координационно-контрольный, исполнительный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8187" y="5527112"/>
            <a:ext cx="2232543" cy="8172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Операционно-исполнительный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37597" y="905256"/>
            <a:ext cx="2239516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Целевое </a:t>
            </a:r>
          </a:p>
          <a:p>
            <a:pPr algn="ctr"/>
            <a:r>
              <a:rPr lang="ru-RU" b="1" dirty="0" smtClean="0"/>
              <a:t>управление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89490" y="917634"/>
            <a:ext cx="2011032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 Функциональное </a:t>
            </a:r>
          </a:p>
          <a:p>
            <a:pPr algn="ctr"/>
            <a:r>
              <a:rPr lang="ru-RU" b="1" dirty="0" smtClean="0"/>
              <a:t>управление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020272" y="917634"/>
            <a:ext cx="2016224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Обеспечивающее</a:t>
            </a:r>
          </a:p>
          <a:p>
            <a:pPr algn="ctr"/>
            <a:r>
              <a:rPr lang="ru-RU" b="1" dirty="0" smtClean="0"/>
              <a:t> управление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42629" y="1723974"/>
            <a:ext cx="2173387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Блок управления качеством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37597" y="2558766"/>
            <a:ext cx="2178419" cy="8554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Блок управленческого проектирования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42629" y="3585239"/>
            <a:ext cx="2178423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Блок управления финансами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46438" y="4476452"/>
            <a:ext cx="2178422" cy="1173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Блок управления  социокультурного развития и повышения педагогического мастерства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47277" y="5799712"/>
            <a:ext cx="2168739" cy="1058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Блок управления творческой группой, проектной деятельностью ДОУ 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23845" y="1745981"/>
            <a:ext cx="1994275" cy="4588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Проектно- методический совет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34385" y="2378953"/>
            <a:ext cx="1994275" cy="706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Информационно- аналитическая служба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934385" y="3221885"/>
            <a:ext cx="1994275" cy="4281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Медицинская служба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934385" y="3839569"/>
            <a:ext cx="1994275" cy="652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Служба комплексного сопровождения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942002" y="4677501"/>
            <a:ext cx="1994275" cy="5308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Управляющий совет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929114" y="5357752"/>
            <a:ext cx="1994275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Финансово-экономический совет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942002" y="6250075"/>
            <a:ext cx="1994275" cy="607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Социальное партнерство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040064" y="5602003"/>
            <a:ext cx="1994275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Хозяйственное обслуживание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040065" y="4616150"/>
            <a:ext cx="1994275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/>
              <a:t>Правовое обеспечение ДОУ</a:t>
            </a:r>
            <a:endParaRPr lang="ru-RU" sz="17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040064" y="3660572"/>
            <a:ext cx="1994275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Информационное обеспечение  управление 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031246" y="2720127"/>
            <a:ext cx="1994275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/>
              <a:t>Делопроизводство</a:t>
            </a:r>
            <a:endParaRPr lang="ru-RU" sz="17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040064" y="1745981"/>
            <a:ext cx="1994275" cy="7416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Оснащение ДОУ</a:t>
            </a:r>
            <a:endParaRPr lang="ru-RU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2219011" y="1582272"/>
            <a:ext cx="15795" cy="3931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444208" y="692696"/>
            <a:ext cx="968057" cy="1651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783278" y="3660572"/>
            <a:ext cx="66" cy="28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783278" y="3048693"/>
            <a:ext cx="0" cy="2974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767158" y="2228232"/>
            <a:ext cx="0" cy="290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732240" y="1464661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564312" y="5633365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564312" y="4235827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4564312" y="3327879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4568156" y="2378953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572000" y="1519391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2223267" y="5253940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226204" y="4088644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2223267" y="2917143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4564312" y="751287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2234212" y="692696"/>
            <a:ext cx="825621" cy="1651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004048" y="753465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8914326" y="1519390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8914326" y="2465576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8894711" y="3405229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877072" y="4344808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8892480" y="5338844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6783278" y="6055578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6810373" y="5133063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6796071" y="4421337"/>
            <a:ext cx="0" cy="332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6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0192" y="420854"/>
            <a:ext cx="246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Противоречия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027216"/>
            <a:ext cx="8266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Между  стихийно складывающимся пониманием свободы и ценностных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ориентиров и реально существующих  ценностей, которые соответствуют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менталитет российского народа.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125" y="2187575"/>
            <a:ext cx="7884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 </a:t>
            </a:r>
            <a:r>
              <a:rPr lang="ru-RU" dirty="0" smtClean="0">
                <a:solidFill>
                  <a:srgbClr val="002060"/>
                </a:solidFill>
              </a:rPr>
              <a:t>Между острой необходимостью  и востребованностью  решения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проблем духовно - нравственного развития человека, благоприятными </a:t>
            </a:r>
          </a:p>
          <a:p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dirty="0" smtClean="0">
                <a:solidFill>
                  <a:srgbClr val="002060"/>
                </a:solidFill>
              </a:rPr>
              <a:t>озможностями для этого в дошкольном возрасте с одной стороны и </a:t>
            </a:r>
          </a:p>
          <a:p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оверхностной их реализацией в системе дошкольного образования.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828" y="3624934"/>
            <a:ext cx="8405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r>
              <a:rPr lang="ru-RU" dirty="0" smtClean="0">
                <a:solidFill>
                  <a:srgbClr val="002060"/>
                </a:solidFill>
              </a:rPr>
              <a:t>. Между требованиями педагогов и родителей, сосредоточенных на 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технологиях и практиках  индивидуального сопровождения детей,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доминировании </a:t>
            </a:r>
            <a:r>
              <a:rPr lang="ru-RU" dirty="0" err="1" smtClean="0">
                <a:solidFill>
                  <a:srgbClr val="002060"/>
                </a:solidFill>
              </a:rPr>
              <a:t>знаниевой</a:t>
            </a:r>
            <a:r>
              <a:rPr lang="ru-RU" dirty="0" smtClean="0">
                <a:solidFill>
                  <a:srgbClr val="002060"/>
                </a:solidFill>
              </a:rPr>
              <a:t> парадигмы  в образовательном процессе и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фундаментальным положением  отечественной  педагогики, влиянием силы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общности на развитие личности ребенка.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229200"/>
            <a:ext cx="8425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 </a:t>
            </a:r>
            <a:r>
              <a:rPr lang="ru-RU" dirty="0" smtClean="0">
                <a:solidFill>
                  <a:srgbClr val="002060"/>
                </a:solidFill>
              </a:rPr>
              <a:t>Между требованиями  нормативных документов  в сфере  образования и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недостаточным уровнем  личностной и профессиональной компетентности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педагогов в сфере духовно- нравственного развития и  воспитания детей и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низкой педагогической культурой у родителей.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6096" y="408068"/>
            <a:ext cx="361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Предполагаемые  результаты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836712"/>
            <a:ext cx="8349722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Упорядоченность деятельности управления проектов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Рационально распределен  состав функций среди служб ДОУ;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Исключилось дублирование деятельности в административной команде;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Повысилась творческая активность и расширились демократические</a:t>
            </a:r>
          </a:p>
          <a:p>
            <a:r>
              <a:rPr lang="ru-RU" dirty="0" smtClean="0"/>
              <a:t>       начала в управлении ДОУ;</a:t>
            </a:r>
          </a:p>
          <a:p>
            <a:endParaRPr lang="ru-RU" sz="1000" dirty="0" smtClean="0"/>
          </a:p>
          <a:p>
            <a:pPr marL="92075" indent="-92075">
              <a:buFont typeface="Wingdings" panose="05000000000000000000" pitchFamily="2" charset="2"/>
              <a:buChar char="Ø"/>
            </a:pPr>
            <a:r>
              <a:rPr lang="ru-RU" dirty="0" smtClean="0"/>
              <a:t>    Повысилась ответственность работников управления и дисциплина</a:t>
            </a:r>
          </a:p>
          <a:p>
            <a:r>
              <a:rPr lang="ru-RU" dirty="0" smtClean="0"/>
              <a:t>    труда, улучшилась исполнительность и  организация  контроля за</a:t>
            </a:r>
          </a:p>
          <a:p>
            <a:r>
              <a:rPr lang="ru-RU" dirty="0"/>
              <a:t> </a:t>
            </a:r>
            <a:r>
              <a:rPr lang="ru-RU" dirty="0" smtClean="0"/>
              <a:t>  исполнением решений и требованием Стандарта.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789040"/>
            <a:ext cx="78650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                                                                                 </a:t>
            </a:r>
            <a:r>
              <a:rPr lang="ru-RU" sz="2400" b="1" dirty="0" smtClean="0">
                <a:solidFill>
                  <a:srgbClr val="000066"/>
                </a:solidFill>
              </a:rPr>
              <a:t>Риски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Непонимание необходимости  создания  такой системы.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Недостаточная активность руководителей служб ДОУ.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Существование «психологического барьера, мешавшего отказаться </a:t>
            </a:r>
          </a:p>
          <a:p>
            <a:r>
              <a:rPr lang="ru-RU" dirty="0"/>
              <a:t> </a:t>
            </a:r>
            <a:r>
              <a:rPr lang="ru-RU" dirty="0" smtClean="0"/>
              <a:t>   от традиционно сложившихся форм и методов управления.</a:t>
            </a:r>
          </a:p>
          <a:p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Недостаточная подготовка управленческой команды.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41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2474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«Проектная деятельность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 средство  формирования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социокультурной среды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дошкольного образовательного</a:t>
            </a:r>
          </a:p>
          <a:p>
            <a:pPr algn="ctr"/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учреждения»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4437112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</a:rPr>
              <a:t>Цель</a:t>
            </a:r>
            <a:r>
              <a:rPr lang="ru-RU" sz="2400" dirty="0">
                <a:solidFill>
                  <a:srgbClr val="000066"/>
                </a:solidFill>
              </a:rPr>
              <a:t>: Создание  социокультурной среды, ориентированной на  духовно - нравственные ценности, как одно из главных условий  повышения качества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7781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96752"/>
            <a:ext cx="732656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Социокультурная среда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конкретное непосредственно данное каждому ребенку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пространство, посредством которого он активно включается в культурные связи общества.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совокупность различных (макро- и микро) условий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его жизнедеятельности и социального (ролевого) поведения, это его случайные контакты и глубинные взаимодействия с другими людьми, это конкретное природное, вещное и предметное окружение, представленное как открытая к взаимодействию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социума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Б.П.Черник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2001).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C:\Users\Давыдова\Desktop\Стенд\working_togethe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45224"/>
            <a:ext cx="1881133" cy="1287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8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993159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Ценностные 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риентиры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ДОУ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059832" y="5949280"/>
            <a:ext cx="3132718" cy="792088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00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Событийность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3059831" y="3911146"/>
            <a:ext cx="3132719" cy="796299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00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Творчество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3059832" y="2840145"/>
            <a:ext cx="3132718" cy="845512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00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Инклюзия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3059833" y="1822568"/>
            <a:ext cx="3132718" cy="792088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  <a:lumMod val="94000"/>
                  <a:lumOff val="6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00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Семья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060709" y="778798"/>
            <a:ext cx="3134838" cy="792088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00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Здоровье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059831" y="4929169"/>
            <a:ext cx="3132719" cy="798387"/>
          </a:xfrm>
          <a:prstGeom prst="homePlate">
            <a:avLst/>
          </a:prstGeom>
          <a:gradFill flip="none" rotWithShape="1">
            <a:gsLst>
              <a:gs pos="36000">
                <a:srgbClr val="92D050">
                  <a:alpha val="99000"/>
                </a:srgbClr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solidFill>
              <a:srgbClr val="000066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Социальная солидарность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0192" y="1936290"/>
            <a:ext cx="2664296" cy="3498732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1000"/>
                  <a:lumOff val="29000"/>
                </a:schemeClr>
              </a:gs>
              <a:gs pos="0">
                <a:srgbClr val="92D050"/>
              </a:gs>
              <a:gs pos="66000">
                <a:srgbClr val="92D050">
                  <a:tint val="23500"/>
                  <a:satMod val="160000"/>
                </a:srgbClr>
              </a:gs>
            </a:gsLst>
            <a:lin ang="10200000" scaled="0"/>
            <a:tileRect/>
          </a:gradFill>
          <a:ln w="38100" cap="flat" cmpd="sng" algn="ctr">
            <a:solidFill>
              <a:srgbClr val="000066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Объединение всех ценностей в единую </a:t>
            </a:r>
            <a:r>
              <a:rPr lang="ru-RU" sz="2000" b="1" dirty="0" smtClean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</a:t>
            </a:r>
          </a:p>
          <a:p>
            <a:pPr algn="ctr">
              <a:spcAft>
                <a:spcPts val="800"/>
              </a:spcAft>
            </a:pPr>
            <a:r>
              <a:rPr lang="ru-RU" sz="2000" b="1" dirty="0" smtClean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принципу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ИНТЕГРАЦИИ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 формированию  </a:t>
            </a:r>
            <a:endParaRPr lang="ru-RU" sz="2000" b="1" dirty="0" smtClean="0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solidFill>
                  <a:srgbClr val="00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целостной картины мира </a:t>
            </a:r>
            <a:endParaRPr lang="ru-RU" sz="2000" dirty="0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7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1083</Words>
  <Application>Microsoft Office PowerPoint</Application>
  <PresentationFormat>Экран (4:3)</PresentationFormat>
  <Paragraphs>200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Довольный пользователь Microsoft Office</cp:lastModifiedBy>
  <cp:revision>49</cp:revision>
  <cp:lastPrinted>2015-12-10T13:46:04Z</cp:lastPrinted>
  <dcterms:created xsi:type="dcterms:W3CDTF">2014-06-24T15:51:35Z</dcterms:created>
  <dcterms:modified xsi:type="dcterms:W3CDTF">2016-01-05T17:06:04Z</dcterms:modified>
</cp:coreProperties>
</file>