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67" r:id="rId11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CC"/>
    <a:srgbClr val="000066"/>
    <a:srgbClr val="000099"/>
    <a:srgbClr val="006600"/>
    <a:srgbClr val="99CC00"/>
    <a:srgbClr val="33CC3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F797858-CFED-41F9-B634-D7A3864917C8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D90D5A8-D362-4C37-B716-A672EC057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679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686993-3880-40CA-B10C-09BD86200270}" type="datetimeFigureOut">
              <a:rPr lang="ru-RU"/>
              <a:pPr>
                <a:defRPr/>
              </a:pPr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367045-F3FF-479C-AFC6-C8ADE924B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оугольный треугольник 10"/>
          <p:cNvSpPr/>
          <p:nvPr userDrawn="1"/>
        </p:nvSpPr>
        <p:spPr>
          <a:xfrm flipV="1">
            <a:off x="0" y="0"/>
            <a:ext cx="9144000" cy="1071546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 userDrawn="1"/>
        </p:nvSpPr>
        <p:spPr>
          <a:xfrm flipV="1">
            <a:off x="0" y="0"/>
            <a:ext cx="1214414" cy="6858000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 userDrawn="1"/>
        </p:nvSpPr>
        <p:spPr>
          <a:xfrm>
            <a:off x="0" y="0"/>
            <a:ext cx="1214414" cy="1071546"/>
          </a:xfrm>
          <a:custGeom>
            <a:avLst/>
            <a:gdLst>
              <a:gd name="connsiteX0" fmla="*/ 0 w 1071538"/>
              <a:gd name="connsiteY0" fmla="*/ 0 h 928670"/>
              <a:gd name="connsiteX1" fmla="*/ 1071538 w 1071538"/>
              <a:gd name="connsiteY1" fmla="*/ 0 h 928670"/>
              <a:gd name="connsiteX2" fmla="*/ 1071538 w 1071538"/>
              <a:gd name="connsiteY2" fmla="*/ 928670 h 928670"/>
              <a:gd name="connsiteX3" fmla="*/ 0 w 1071538"/>
              <a:gd name="connsiteY3" fmla="*/ 928670 h 928670"/>
              <a:gd name="connsiteX4" fmla="*/ 0 w 1071538"/>
              <a:gd name="connsiteY4" fmla="*/ 0 h 928670"/>
              <a:gd name="connsiteX0" fmla="*/ 0 w 1214414"/>
              <a:gd name="connsiteY0" fmla="*/ 0 h 928670"/>
              <a:gd name="connsiteX1" fmla="*/ 1214414 w 1214414"/>
              <a:gd name="connsiteY1" fmla="*/ 0 h 928670"/>
              <a:gd name="connsiteX2" fmla="*/ 1071538 w 1214414"/>
              <a:gd name="connsiteY2" fmla="*/ 928670 h 928670"/>
              <a:gd name="connsiteX3" fmla="*/ 0 w 1214414"/>
              <a:gd name="connsiteY3" fmla="*/ 928670 h 928670"/>
              <a:gd name="connsiteX4" fmla="*/ 0 w 1214414"/>
              <a:gd name="connsiteY4" fmla="*/ 0 h 928670"/>
              <a:gd name="connsiteX0" fmla="*/ 0 w 1214414"/>
              <a:gd name="connsiteY0" fmla="*/ 0 h 1071546"/>
              <a:gd name="connsiteX1" fmla="*/ 1214414 w 1214414"/>
              <a:gd name="connsiteY1" fmla="*/ 0 h 1071546"/>
              <a:gd name="connsiteX2" fmla="*/ 1071538 w 1214414"/>
              <a:gd name="connsiteY2" fmla="*/ 928670 h 1071546"/>
              <a:gd name="connsiteX3" fmla="*/ 0 w 1214414"/>
              <a:gd name="connsiteY3" fmla="*/ 1071546 h 1071546"/>
              <a:gd name="connsiteX4" fmla="*/ 0 w 1214414"/>
              <a:gd name="connsiteY4" fmla="*/ 0 h 107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414" h="1071546">
                <a:moveTo>
                  <a:pt x="0" y="0"/>
                </a:moveTo>
                <a:lnTo>
                  <a:pt x="1214414" y="0"/>
                </a:lnTo>
                <a:lnTo>
                  <a:pt x="1071538" y="928670"/>
                </a:lnTo>
                <a:lnTo>
                  <a:pt x="0" y="10715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1"/>
          <p:cNvSpPr>
            <a:spLocks noChangeArrowheads="1"/>
          </p:cNvSpPr>
          <p:nvPr userDrawn="1"/>
        </p:nvSpPr>
        <p:spPr bwMode="auto">
          <a:xfrm>
            <a:off x="0" y="6673334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214282" y="214290"/>
            <a:ext cx="571504" cy="571504"/>
            <a:chOff x="571472" y="3929066"/>
            <a:chExt cx="785818" cy="785818"/>
          </a:xfrm>
        </p:grpSpPr>
        <p:sp>
          <p:nvSpPr>
            <p:cNvPr id="17" name="Овал 16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900igr.net/up/datai/146249/0004-005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85720" y="357166"/>
            <a:ext cx="857795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9345" y="546672"/>
            <a:ext cx="6012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Муниципальное дошкольное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 образовательное учреждение «Детский сад № 12» </a:t>
            </a:r>
            <a:endParaRPr lang="ru-RU" sz="1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2" name="Рисунок 11" descr="C:\Documents and Settings\1\Рабочий стол\Фото на  конукрс\_1_Журавль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85720" y="3356992"/>
            <a:ext cx="1894726" cy="3031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11518" y="1700808"/>
            <a:ext cx="8186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Личностное развитие педагога</a:t>
            </a:r>
          </a:p>
          <a:p>
            <a:pPr algn="ctr"/>
            <a:r>
              <a:rPr lang="ru-RU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в процессе реализации </a:t>
            </a:r>
            <a:r>
              <a:rPr lang="ru-RU" sz="36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Профстандарта</a:t>
            </a:r>
            <a:endParaRPr lang="ru-RU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71258" y="3645024"/>
            <a:ext cx="65776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0066"/>
                </a:solidFill>
                <a:latin typeface="+mn-lt"/>
              </a:rPr>
              <a:t>Ведущей силой педагогического процесса является личность педагога. Его характер, мировоззрение, устремление, культура, его духовно-нравственный мир, знания, образ жизни, привычки, и своей профессии, в общем, вся его личность предопределяют качества педагогического процесса. Качества эти зависят не столько от хороших программ, «новых технологий», оборудований, а в первую очередь от личности педагога.           / Ш. </a:t>
            </a:r>
            <a:r>
              <a:rPr lang="ru-RU" i="1" dirty="0" smtClean="0">
                <a:solidFill>
                  <a:srgbClr val="000066"/>
                </a:solidFill>
                <a:latin typeface="+mn-lt"/>
              </a:rPr>
              <a:t>А. </a:t>
            </a:r>
            <a:r>
              <a:rPr lang="ru-RU" i="1" dirty="0" err="1" smtClean="0">
                <a:solidFill>
                  <a:srgbClr val="000066"/>
                </a:solidFill>
                <a:latin typeface="+mn-lt"/>
              </a:rPr>
              <a:t>Амонашвили</a:t>
            </a:r>
            <a:r>
              <a:rPr lang="ru-RU" i="1" dirty="0" smtClean="0">
                <a:solidFill>
                  <a:srgbClr val="000066"/>
                </a:solidFill>
                <a:latin typeface="+mn-lt"/>
              </a:rPr>
              <a:t>/</a:t>
            </a:r>
            <a:endParaRPr lang="ru-RU" dirty="0">
              <a:solidFill>
                <a:srgbClr val="0000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i/146249/0004-005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5776" y="1916832"/>
            <a:ext cx="4172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  <a:latin typeface="+mn-lt"/>
              </a:rPr>
              <a:t>Спасибо за внимание!</a:t>
            </a:r>
            <a:endParaRPr lang="ru-RU" sz="3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4509120"/>
            <a:ext cx="66720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33CC"/>
                </a:solidFill>
                <a:latin typeface="+mn-lt"/>
              </a:rPr>
              <a:t>«Никто тебе не </a:t>
            </a:r>
            <a:r>
              <a:rPr lang="ru-RU" sz="2800" b="1" dirty="0">
                <a:solidFill>
                  <a:srgbClr val="0033CC"/>
                </a:solidFill>
                <a:latin typeface="+mn-lt"/>
              </a:rPr>
              <a:t>д</a:t>
            </a:r>
            <a:r>
              <a:rPr lang="ru-RU" sz="2800" b="1" dirty="0" smtClean="0">
                <a:solidFill>
                  <a:srgbClr val="0033CC"/>
                </a:solidFill>
                <a:latin typeface="+mn-lt"/>
              </a:rPr>
              <a:t>руг, никто тебе не враг,</a:t>
            </a:r>
          </a:p>
          <a:p>
            <a:r>
              <a:rPr lang="ru-RU" sz="2800" b="1" dirty="0" smtClean="0">
                <a:solidFill>
                  <a:srgbClr val="0033CC"/>
                </a:solidFill>
                <a:latin typeface="+mn-lt"/>
              </a:rPr>
              <a:t>Каждый для тебя учитель»</a:t>
            </a:r>
          </a:p>
          <a:p>
            <a:r>
              <a:rPr lang="ru-RU" sz="2800" b="1" dirty="0" smtClean="0">
                <a:solidFill>
                  <a:srgbClr val="0033CC"/>
                </a:solidFill>
                <a:latin typeface="+mn-lt"/>
              </a:rPr>
              <a:t>                                    /Восточная  мудрость/</a:t>
            </a:r>
            <a:endParaRPr lang="ru-RU" sz="2800" b="1" dirty="0">
              <a:solidFill>
                <a:srgbClr val="0033CC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2741669"/>
            <a:ext cx="669196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33CC"/>
                </a:solidFill>
                <a:latin typeface="+mn-lt"/>
              </a:rPr>
              <a:t>«Искусство и мастерство  педагога </a:t>
            </a:r>
          </a:p>
          <a:p>
            <a:r>
              <a:rPr lang="ru-RU" sz="2800" b="1" dirty="0" smtClean="0">
                <a:solidFill>
                  <a:srgbClr val="0033CC"/>
                </a:solidFill>
                <a:latin typeface="+mn-lt"/>
              </a:rPr>
              <a:t> как раз и заключается в умении сочетать</a:t>
            </a:r>
          </a:p>
          <a:p>
            <a:r>
              <a:rPr lang="ru-RU" sz="2800" b="1" dirty="0" smtClean="0">
                <a:solidFill>
                  <a:srgbClr val="0033CC"/>
                </a:solidFill>
                <a:latin typeface="+mn-lt"/>
              </a:rPr>
              <a:t> сердечность и мудрость!»</a:t>
            </a:r>
            <a:endParaRPr lang="ru-RU" sz="2800" b="1" dirty="0">
              <a:solidFill>
                <a:srgbClr val="0033C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43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up/datai/146249/0004-005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75856" y="260648"/>
            <a:ext cx="6012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Профессиональные стандарты</a:t>
            </a:r>
            <a:endParaRPr lang="ru-RU" sz="3200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026279"/>
              </p:ext>
            </p:extLst>
          </p:nvPr>
        </p:nvGraphicFramePr>
        <p:xfrm>
          <a:off x="143508" y="915546"/>
          <a:ext cx="8856983" cy="503724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5688632"/>
                <a:gridCol w="3168351"/>
              </a:tblGrid>
              <a:tr h="384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Наименование стандарта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31" marR="47931" marT="47931" marB="4793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Нормативный правовой акт</a:t>
                      </a:r>
                      <a:r>
                        <a:rPr lang="ru-RU" sz="1400" b="1" dirty="0" smtClean="0">
                          <a:effectLst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утвердивший стандарт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31" marR="47931" marT="47931" marB="47931"/>
                </a:tc>
              </a:tr>
              <a:tr h="623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Педагог (педагогическая деятельность в сфере дошкольного, начального общего, основного общего, среднего общего образования) (воспитатель, учитель)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31" marR="47931" marT="47931" marB="4793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33CC"/>
                        </a:solidFill>
                        <a:effectLst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>
                          <a:solidFill>
                            <a:srgbClr val="0033CC"/>
                          </a:solidFill>
                          <a:effectLst/>
                        </a:rPr>
                        <a:t>Зарегистрировано в Минюсте </a:t>
                      </a:r>
                      <a:r>
                        <a:rPr lang="ru-RU" sz="1400" b="1" u="sng" dirty="0" smtClean="0">
                          <a:solidFill>
                            <a:srgbClr val="0033CC"/>
                          </a:solidFill>
                          <a:effectLst/>
                        </a:rPr>
                        <a:t>России 06 декабря </a:t>
                      </a:r>
                      <a:r>
                        <a:rPr lang="ru-RU" sz="1400" b="1" u="sng" dirty="0">
                          <a:solidFill>
                            <a:srgbClr val="0033CC"/>
                          </a:solidFill>
                          <a:effectLst/>
                        </a:rPr>
                        <a:t>2013 г. N </a:t>
                      </a:r>
                      <a:r>
                        <a:rPr lang="ru-RU" sz="1400" b="1" u="sng" dirty="0" smtClean="0">
                          <a:solidFill>
                            <a:srgbClr val="0033CC"/>
                          </a:solidFill>
                          <a:effectLst/>
                        </a:rPr>
                        <a:t>30550</a:t>
                      </a:r>
                      <a:r>
                        <a:rPr lang="ru-RU" sz="1400" b="1" dirty="0">
                          <a:solidFill>
                            <a:srgbClr val="0033CC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31" marR="47931" marT="47931" marB="47931"/>
                </a:tc>
              </a:tr>
              <a:tr h="502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Педагог-психолог (психолог в сфере образования)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31" marR="47931" marT="47931" marB="47931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 smtClean="0">
                          <a:solidFill>
                            <a:srgbClr val="0033CC"/>
                          </a:solidFill>
                          <a:effectLst/>
                        </a:rPr>
                        <a:t>Зарегистрировано </a:t>
                      </a:r>
                      <a:r>
                        <a:rPr lang="ru-RU" sz="1400" b="1" u="sng" dirty="0">
                          <a:solidFill>
                            <a:srgbClr val="0033CC"/>
                          </a:solidFill>
                          <a:effectLst/>
                        </a:rPr>
                        <a:t>в Минюсте России 18 августа 2015 г. N </a:t>
                      </a:r>
                      <a:r>
                        <a:rPr lang="ru-RU" sz="1400" b="1" u="sng" dirty="0" smtClean="0">
                          <a:solidFill>
                            <a:srgbClr val="0033CC"/>
                          </a:solidFill>
                          <a:effectLst/>
                        </a:rPr>
                        <a:t>38575</a:t>
                      </a:r>
                      <a:r>
                        <a:rPr lang="ru-RU" sz="1400" b="1" dirty="0">
                          <a:solidFill>
                            <a:srgbClr val="0033CC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31" marR="47931" marT="47931" marB="47931"/>
                </a:tc>
              </a:tr>
              <a:tr h="400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Педагог дополнительного образования детей и взрослых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31" marR="47931" marT="47931" marB="47931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 smtClean="0">
                          <a:solidFill>
                            <a:srgbClr val="0033CC"/>
                          </a:solidFill>
                          <a:effectLst/>
                        </a:rPr>
                        <a:t>Зарегистрировано </a:t>
                      </a:r>
                      <a:r>
                        <a:rPr lang="ru-RU" sz="1400" b="1" u="sng" dirty="0">
                          <a:solidFill>
                            <a:srgbClr val="0033CC"/>
                          </a:solidFill>
                          <a:effectLst/>
                        </a:rPr>
                        <a:t>в Минюсте России 28 августа 2018 г. N </a:t>
                      </a:r>
                      <a:r>
                        <a:rPr lang="ru-RU" sz="1400" b="1" u="sng" dirty="0" smtClean="0">
                          <a:solidFill>
                            <a:srgbClr val="0033CC"/>
                          </a:solidFill>
                          <a:effectLst/>
                        </a:rPr>
                        <a:t>52016</a:t>
                      </a:r>
                      <a:r>
                        <a:rPr lang="ru-RU" sz="1400" b="1" dirty="0">
                          <a:solidFill>
                            <a:srgbClr val="0033CC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31" marR="47931" marT="47931" marB="47931"/>
                </a:tc>
              </a:tr>
              <a:tr h="685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Педагог профессионального обучения, профессионального образования и дополнительного профессионального образования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31" marR="47931" marT="47931" marB="47931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 smtClean="0">
                          <a:solidFill>
                            <a:srgbClr val="0033CC"/>
                          </a:solidFill>
                          <a:effectLst/>
                        </a:rPr>
                        <a:t>Зарегистрировано </a:t>
                      </a:r>
                      <a:r>
                        <a:rPr lang="ru-RU" sz="1400" b="1" u="sng" dirty="0">
                          <a:solidFill>
                            <a:srgbClr val="0033CC"/>
                          </a:solidFill>
                          <a:effectLst/>
                        </a:rPr>
                        <a:t>в Минюсте России 24 сентября 2015 г. N </a:t>
                      </a:r>
                      <a:r>
                        <a:rPr lang="ru-RU" sz="1400" b="1" u="sng" dirty="0" smtClean="0">
                          <a:solidFill>
                            <a:srgbClr val="0033CC"/>
                          </a:solidFill>
                          <a:effectLst/>
                        </a:rPr>
                        <a:t>8993</a:t>
                      </a:r>
                      <a:r>
                        <a:rPr lang="ru-RU" sz="1400" b="1" dirty="0">
                          <a:solidFill>
                            <a:srgbClr val="0033CC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31" marR="47931" marT="47931" marB="47931"/>
                </a:tc>
              </a:tr>
              <a:tr h="437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Специалист в области воспитания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31" marR="47931" marT="47931" marB="47931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 smtClean="0">
                          <a:solidFill>
                            <a:srgbClr val="0033CC"/>
                          </a:solidFill>
                          <a:effectLst/>
                        </a:rPr>
                        <a:t>Зарегистрировано </a:t>
                      </a:r>
                      <a:r>
                        <a:rPr lang="ru-RU" sz="1400" b="1" u="sng" dirty="0">
                          <a:solidFill>
                            <a:srgbClr val="0033CC"/>
                          </a:solidFill>
                          <a:effectLst/>
                        </a:rPr>
                        <a:t>в Минюсте России 26 января 2017 г. N </a:t>
                      </a:r>
                      <a:r>
                        <a:rPr lang="ru-RU" sz="1400" b="1" u="sng" dirty="0" smtClean="0">
                          <a:solidFill>
                            <a:srgbClr val="0033CC"/>
                          </a:solidFill>
                          <a:effectLst/>
                        </a:rPr>
                        <a:t>45406</a:t>
                      </a:r>
                      <a:r>
                        <a:rPr lang="ru-RU" sz="1400" b="1" dirty="0">
                          <a:solidFill>
                            <a:srgbClr val="0033CC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31" marR="47931" marT="47931" marB="47931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Мастер производственного обучения вождению транспортных средств соответствующих категорий и подкатегорий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31" marR="47931" marT="47931" marB="47931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 smtClean="0">
                          <a:solidFill>
                            <a:srgbClr val="0033CC"/>
                          </a:solidFill>
                          <a:effectLst/>
                        </a:rPr>
                        <a:t>Зарегистрировано </a:t>
                      </a:r>
                      <a:r>
                        <a:rPr lang="ru-RU" sz="1400" b="1" u="sng" dirty="0">
                          <a:solidFill>
                            <a:srgbClr val="0033CC"/>
                          </a:solidFill>
                          <a:effectLst/>
                        </a:rPr>
                        <a:t>в Минюсте России 16 октября 2018 г. N </a:t>
                      </a:r>
                      <a:r>
                        <a:rPr lang="ru-RU" sz="1400" b="1" u="sng" dirty="0" smtClean="0">
                          <a:solidFill>
                            <a:srgbClr val="0033CC"/>
                          </a:solidFill>
                          <a:effectLst/>
                        </a:rPr>
                        <a:t>52440</a:t>
                      </a:r>
                      <a:r>
                        <a:rPr lang="ru-RU" sz="1400" b="1" dirty="0">
                          <a:solidFill>
                            <a:srgbClr val="0033CC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31" marR="47931" marT="47931" marB="47931"/>
                </a:tc>
              </a:tr>
              <a:tr h="50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Специалист, участвующий в организации деятельности детского коллектива (вожатый)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31" marR="47931" marT="47931" marB="47931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u="sng" dirty="0" smtClean="0">
                          <a:solidFill>
                            <a:srgbClr val="0033CC"/>
                          </a:solidFill>
                          <a:effectLst/>
                        </a:rPr>
                        <a:t>Зарегистрировано в Минюсте России 17 января 2019 г. N 53396</a:t>
                      </a:r>
                      <a:r>
                        <a:rPr lang="ru-RU" sz="1400" b="1" dirty="0">
                          <a:solidFill>
                            <a:srgbClr val="0033CC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931" marR="47931" marT="47931" marB="4793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099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i/146249/0004-005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3284984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33CC"/>
                </a:solidFill>
                <a:latin typeface="+mn-lt"/>
              </a:rPr>
              <a:t>Проект Приказа Министерства труда и социальной защиты </a:t>
            </a:r>
            <a:r>
              <a:rPr lang="ru-RU" sz="2400" b="1" dirty="0" smtClean="0">
                <a:solidFill>
                  <a:srgbClr val="0033CC"/>
                </a:solidFill>
                <a:latin typeface="+mn-lt"/>
              </a:rPr>
              <a:t>РФ </a:t>
            </a:r>
            <a:r>
              <a:rPr lang="ru-RU" sz="2400" b="1" dirty="0">
                <a:solidFill>
                  <a:srgbClr val="0033CC"/>
                </a:solidFill>
                <a:latin typeface="+mn-lt"/>
              </a:rPr>
              <a:t>"Об утверждении профессионального стандарта "Руководитель профессиональной образовательной организации" (подготовлен Минтрудом России 10.07.2018)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76671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33CC"/>
                </a:solidFill>
                <a:latin typeface="+mn-lt"/>
              </a:rPr>
              <a:t>Приказ  Минтруда РФ от 05.12.2018 № 769н </a:t>
            </a:r>
          </a:p>
          <a:p>
            <a:r>
              <a:rPr lang="ru-RU" sz="2400" b="1" dirty="0" smtClean="0">
                <a:solidFill>
                  <a:srgbClr val="0033CC"/>
                </a:solidFill>
                <a:latin typeface="+mn-lt"/>
              </a:rPr>
              <a:t>«Об утверждении профессионального стандарта «Няня</a:t>
            </a:r>
          </a:p>
          <a:p>
            <a:r>
              <a:rPr lang="ru-RU" sz="2400" b="1" dirty="0" smtClean="0">
                <a:solidFill>
                  <a:srgbClr val="0033CC"/>
                </a:solidFill>
                <a:latin typeface="+mn-lt"/>
              </a:rPr>
              <a:t>(Работник по  присмотру и уходу за  детьми)»</a:t>
            </a:r>
            <a:endParaRPr lang="ru-RU" sz="2400" b="1" dirty="0">
              <a:solidFill>
                <a:srgbClr val="0033C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857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i/146249/0004-005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23928" y="364135"/>
            <a:ext cx="48985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+mn-lt"/>
              </a:rPr>
              <a:t>                 Зачем нужен </a:t>
            </a:r>
          </a:p>
          <a:p>
            <a:r>
              <a:rPr lang="ru-RU" sz="2800" b="1" dirty="0" smtClean="0">
                <a:solidFill>
                  <a:srgbClr val="000099"/>
                </a:solidFill>
                <a:latin typeface="+mn-lt"/>
              </a:rPr>
              <a:t>профессиональный стандарт?</a:t>
            </a:r>
            <a:endParaRPr lang="ru-RU" sz="28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85900" y="1340768"/>
            <a:ext cx="7290556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инструмент реализации стратегии образования в меняющемся </a:t>
            </a:r>
            <a:r>
              <a:rPr lang="ru-RU" b="1" dirty="0" smtClean="0"/>
              <a:t>мире 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85900" y="2204864"/>
            <a:ext cx="7290556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/>
              <a:t>инструмент повышения качества образования и выхода отечественного образования на международный </a:t>
            </a:r>
            <a:r>
              <a:rPr lang="ru-RU" b="1" dirty="0" smtClean="0"/>
              <a:t>уровень 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179" y="3140968"/>
            <a:ext cx="7248277" cy="77250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/>
              <a:t>объективный измеритель квалификации </a:t>
            </a:r>
            <a:r>
              <a:rPr lang="ru-RU" b="1" dirty="0" smtClean="0"/>
              <a:t>педагога 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9323" y="4077072"/>
            <a:ext cx="7247133" cy="71357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средство отбора педагогических кадров в учреждения образования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36458" y="4952002"/>
            <a:ext cx="7189440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/>
              <a:t>основа для формирования трудового договора, фиксирующего отношения между работником и работодателем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363" y="1821675"/>
            <a:ext cx="676458" cy="3551541"/>
          </a:xfrm>
          <a:prstGeom prst="roundRect">
            <a:avLst/>
          </a:prstGeom>
          <a:gradFill>
            <a:gsLst>
              <a:gs pos="1000">
                <a:schemeClr val="accent3">
                  <a:tint val="50000"/>
                  <a:satMod val="300000"/>
                  <a:lumMod val="40000"/>
                </a:schemeClr>
              </a:gs>
              <a:gs pos="53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776343" y="3319410"/>
            <a:ext cx="2419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000099"/>
                </a:solidFill>
                <a:latin typeface="+mn-lt"/>
              </a:rPr>
              <a:t>Профстандарт</a:t>
            </a:r>
            <a:endParaRPr lang="ru-RU" sz="2800" b="1" dirty="0">
              <a:solidFill>
                <a:srgbClr val="000099"/>
              </a:solidFill>
              <a:latin typeface="+mn-lt"/>
            </a:endParaRPr>
          </a:p>
        </p:txBody>
      </p:sp>
      <p:cxnSp>
        <p:nvCxnSpPr>
          <p:cNvPr id="14" name="Прямая соединительная линия 13"/>
          <p:cNvCxnSpPr>
            <a:stCxn id="7" idx="0"/>
          </p:cNvCxnSpPr>
          <p:nvPr/>
        </p:nvCxnSpPr>
        <p:spPr>
          <a:xfrm flipV="1">
            <a:off x="507592" y="1533643"/>
            <a:ext cx="0" cy="288032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07592" y="5384050"/>
            <a:ext cx="0" cy="288032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07592" y="1533643"/>
            <a:ext cx="878308" cy="0"/>
          </a:xfrm>
          <a:prstGeom prst="straightConnector1">
            <a:avLst/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07592" y="5675629"/>
            <a:ext cx="921731" cy="0"/>
          </a:xfrm>
          <a:prstGeom prst="straightConnector1">
            <a:avLst/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47828" y="2604455"/>
            <a:ext cx="588630" cy="0"/>
          </a:xfrm>
          <a:prstGeom prst="straightConnector1">
            <a:avLst/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847828" y="3527221"/>
            <a:ext cx="588630" cy="0"/>
          </a:xfrm>
          <a:prstGeom prst="straightConnector1">
            <a:avLst/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880499" y="4433859"/>
            <a:ext cx="588630" cy="0"/>
          </a:xfrm>
          <a:prstGeom prst="straightConnector1">
            <a:avLst/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632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i/146249/0004-005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4221088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66"/>
                </a:solidFill>
                <a:latin typeface="+mn-lt"/>
              </a:rPr>
              <a:t>ФГОС - предъявляет требования к результатам образования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.</a:t>
            </a:r>
          </a:p>
          <a:p>
            <a:pPr algn="ctr"/>
            <a:r>
              <a:rPr lang="ru-RU" b="1" dirty="0" smtClean="0">
                <a:solidFill>
                  <a:srgbClr val="000066"/>
                </a:solidFill>
                <a:latin typeface="+mn-lt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rgbClr val="000066"/>
                </a:solidFill>
                <a:latin typeface="+mn-lt"/>
              </a:rPr>
              <a:t>Профстандарт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ru-RU" b="1" dirty="0">
                <a:solidFill>
                  <a:srgbClr val="000066"/>
                </a:solidFill>
                <a:latin typeface="+mn-lt"/>
              </a:rPr>
              <a:t>педагога - требования к профессионализму и личности педагога.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980728"/>
            <a:ext cx="792088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66"/>
                </a:solidFill>
                <a:latin typeface="+mn-lt"/>
              </a:rPr>
              <a:t>П</a:t>
            </a:r>
            <a:r>
              <a:rPr lang="ru-RU" sz="2800" b="1" dirty="0" smtClean="0">
                <a:solidFill>
                  <a:srgbClr val="000066"/>
                </a:solidFill>
                <a:latin typeface="+mn-lt"/>
              </a:rPr>
              <a:t>рактическое </a:t>
            </a:r>
            <a:r>
              <a:rPr lang="ru-RU" sz="2800" b="1" dirty="0">
                <a:solidFill>
                  <a:srgbClr val="000066"/>
                </a:solidFill>
                <a:latin typeface="+mn-lt"/>
              </a:rPr>
              <a:t>применение профессионального стандарта: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CC"/>
                </a:solidFill>
                <a:latin typeface="+mn-lt"/>
              </a:rPr>
              <a:t>для </a:t>
            </a:r>
            <a:r>
              <a:rPr lang="ru-RU" b="1" dirty="0">
                <a:solidFill>
                  <a:srgbClr val="0000CC"/>
                </a:solidFill>
                <a:latin typeface="+mn-lt"/>
              </a:rPr>
              <a:t>работодателя </a:t>
            </a:r>
            <a:r>
              <a:rPr lang="ru-RU" dirty="0">
                <a:solidFill>
                  <a:srgbClr val="0000CC"/>
                </a:solidFill>
                <a:latin typeface="+mn-lt"/>
              </a:rPr>
              <a:t>– формулировка требований к работникам;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CC"/>
                </a:solidFill>
                <a:latin typeface="+mn-lt"/>
              </a:rPr>
              <a:t>для </a:t>
            </a:r>
            <a:r>
              <a:rPr lang="ru-RU" b="1" dirty="0">
                <a:solidFill>
                  <a:srgbClr val="0000CC"/>
                </a:solidFill>
                <a:latin typeface="+mn-lt"/>
              </a:rPr>
              <a:t>работника </a:t>
            </a:r>
            <a:r>
              <a:rPr lang="ru-RU" dirty="0">
                <a:solidFill>
                  <a:srgbClr val="0000CC"/>
                </a:solidFill>
                <a:latin typeface="+mn-lt"/>
              </a:rPr>
              <a:t>– оценка соответствия имеющихся у него компетенций требованиям рынка труда и конкретного работодателя;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CC"/>
                </a:solidFill>
                <a:latin typeface="+mn-lt"/>
              </a:rPr>
              <a:t>для </a:t>
            </a:r>
            <a:r>
              <a:rPr lang="ru-RU" b="1" dirty="0">
                <a:solidFill>
                  <a:srgbClr val="0000CC"/>
                </a:solidFill>
                <a:latin typeface="+mn-lt"/>
              </a:rPr>
              <a:t>системы профессионального педагогического образования </a:t>
            </a:r>
            <a:r>
              <a:rPr lang="ru-RU" dirty="0">
                <a:solidFill>
                  <a:srgbClr val="0000CC"/>
                </a:solidFill>
                <a:latin typeface="+mn-lt"/>
              </a:rPr>
              <a:t>– разработка образовательных стандартов и программ, соответствующих требованиям рынка труда.</a:t>
            </a:r>
          </a:p>
        </p:txBody>
      </p:sp>
    </p:spTree>
    <p:extLst>
      <p:ext uri="{BB962C8B-B14F-4D97-AF65-F5344CB8AC3E}">
        <p14:creationId xmlns:p14="http://schemas.microsoft.com/office/powerpoint/2010/main" val="2226537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i/146249/0004-005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0107" y="476672"/>
            <a:ext cx="4853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+mn-lt"/>
              </a:rPr>
              <a:t>Ребенок  </a:t>
            </a:r>
            <a:r>
              <a:rPr lang="en-US" sz="2800" b="1" dirty="0" smtClean="0">
                <a:solidFill>
                  <a:srgbClr val="0000CC"/>
                </a:solidFill>
                <a:latin typeface="+mn-lt"/>
              </a:rPr>
              <a:t>XXI </a:t>
            </a:r>
            <a:r>
              <a:rPr lang="ru-RU" sz="2800" b="1" dirty="0" smtClean="0">
                <a:solidFill>
                  <a:srgbClr val="0000CC"/>
                </a:solidFill>
                <a:latin typeface="+mn-lt"/>
              </a:rPr>
              <a:t>века… Какой он?</a:t>
            </a:r>
            <a:endParaRPr lang="ru-RU" sz="2800" b="1" dirty="0">
              <a:solidFill>
                <a:srgbClr val="0000CC"/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389826"/>
              </p:ext>
            </p:extLst>
          </p:nvPr>
        </p:nvGraphicFramePr>
        <p:xfrm>
          <a:off x="179512" y="999892"/>
          <a:ext cx="8784976" cy="574147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392488"/>
                <a:gridCol w="4392488"/>
              </a:tblGrid>
              <a:tr h="27947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2946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1062839"/>
            <a:ext cx="3744416" cy="43204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FF0000"/>
                </a:solidFill>
              </a:rPr>
              <a:t>До 55% детей старшего дошкольного и младшего школьного  возраста </a:t>
            </a:r>
            <a:r>
              <a:rPr lang="ru-RU" sz="1200" b="1" dirty="0" smtClean="0"/>
              <a:t>имеют сегодня </a:t>
            </a:r>
            <a:r>
              <a:rPr lang="en-US" sz="1200" b="1" dirty="0" smtClean="0"/>
              <a:t>IQ </a:t>
            </a:r>
            <a:r>
              <a:rPr lang="ru-RU" sz="1200" b="1" dirty="0" smtClean="0"/>
              <a:t>115 баллов</a:t>
            </a:r>
            <a:endParaRPr lang="ru-RU" sz="1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20649" y="1517811"/>
            <a:ext cx="2583904" cy="279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РОСТ  ОДАРЕННЫХ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25101" y="1215240"/>
            <a:ext cx="2583904" cy="279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СНИЗИЛОСЬ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9808" y="3865240"/>
            <a:ext cx="2583904" cy="279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НЕДОРАЗВИТИЕ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3865240"/>
            <a:ext cx="2583904" cy="279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ВОЗРОСЛИ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032362"/>
            <a:ext cx="125804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 особо развитым мышлением</a:t>
            </a:r>
            <a:endParaRPr lang="ru-RU" sz="1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19292" y="2003878"/>
            <a:ext cx="1156320" cy="84905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Дети – «золотые руки»</a:t>
            </a:r>
            <a:endParaRPr lang="ru-RU" sz="1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64647" y="1855919"/>
            <a:ext cx="1382675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Способных влиять на других лидеров</a:t>
            </a:r>
            <a:endParaRPr lang="ru-RU" sz="1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2996952"/>
            <a:ext cx="14401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 smtClean="0"/>
              <a:t>Обладающих двигательными талантами</a:t>
            </a:r>
            <a:endParaRPr lang="ru-RU" sz="13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83532" y="2996952"/>
            <a:ext cx="184039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Представляющих мир в образах</a:t>
            </a:r>
            <a:endParaRPr lang="ru-RU" sz="1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59026" y="1657635"/>
            <a:ext cx="1613173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Познавательное развитие детей</a:t>
            </a:r>
            <a:endParaRPr lang="ru-RU" sz="14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497942" y="1636318"/>
            <a:ext cx="1332148" cy="6405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Энергичность  детей</a:t>
            </a:r>
            <a:endParaRPr lang="ru-RU" sz="14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37328" y="2600908"/>
            <a:ext cx="1778888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Любознательность и воображение</a:t>
            </a:r>
            <a:endParaRPr lang="ru-RU" sz="14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254298" y="2378945"/>
            <a:ext cx="1332148" cy="5859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Креативность детей</a:t>
            </a:r>
            <a:endParaRPr lang="ru-RU" sz="14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01464" y="3100024"/>
            <a:ext cx="1442944" cy="5859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Прирост мышечной силы</a:t>
            </a:r>
            <a:endParaRPr lang="ru-RU" sz="14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6058" y="4437112"/>
            <a:ext cx="1469638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Развития сюжетно-ролевых игр дошкольников</a:t>
            </a:r>
            <a:endParaRPr lang="ru-RU" sz="14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760" y="4392210"/>
            <a:ext cx="1620180" cy="10530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Мотивационно-</a:t>
            </a:r>
            <a:r>
              <a:rPr lang="ru-RU" sz="1400" b="1" dirty="0" err="1" smtClean="0"/>
              <a:t>потребностной</a:t>
            </a:r>
            <a:r>
              <a:rPr lang="ru-RU" sz="1400" b="1" dirty="0" smtClean="0"/>
              <a:t> сферы</a:t>
            </a:r>
            <a:endParaRPr lang="ru-RU" sz="14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509564" y="5661248"/>
            <a:ext cx="1712286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Воли и произвольности</a:t>
            </a:r>
            <a:endParaRPr lang="ru-RU" sz="14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705628" y="4270645"/>
            <a:ext cx="16665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Эмоциональный дискомфорт</a:t>
            </a:r>
            <a:endParaRPr lang="ru-RU" sz="14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87086" y="4270645"/>
            <a:ext cx="16665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Чувство незащищенности</a:t>
            </a:r>
            <a:endParaRPr lang="ru-RU" sz="14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04048" y="4916245"/>
            <a:ext cx="16665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Аффективная  напряженность</a:t>
            </a:r>
            <a:endParaRPr lang="ru-RU" sz="1400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747645" y="4941168"/>
            <a:ext cx="166657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Психические заболевания</a:t>
            </a:r>
            <a:endParaRPr lang="ru-RU" sz="14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618215" y="5670380"/>
            <a:ext cx="4258860" cy="9001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Среди детей с ограниченными возможностями: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Дисгармоническое развитие (психопатия) – 26,5 %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Психическое недоразвитие (олигофрения) – 22,5%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29" name="Прямая со стрелкой 28"/>
          <p:cNvCxnSpPr>
            <a:endCxn id="5" idx="0"/>
          </p:cNvCxnSpPr>
          <p:nvPr/>
        </p:nvCxnSpPr>
        <p:spPr>
          <a:xfrm flipH="1">
            <a:off x="880542" y="1797459"/>
            <a:ext cx="629022" cy="23490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1547665" y="1839456"/>
            <a:ext cx="138204" cy="11574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704553" y="1657635"/>
            <a:ext cx="435399" cy="19828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14" idx="0"/>
          </p:cNvCxnSpPr>
          <p:nvPr/>
        </p:nvCxnSpPr>
        <p:spPr>
          <a:xfrm>
            <a:off x="2939671" y="1839456"/>
            <a:ext cx="64059" cy="11574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11" idx="0"/>
          </p:cNvCxnSpPr>
          <p:nvPr/>
        </p:nvCxnSpPr>
        <p:spPr>
          <a:xfrm flipH="1">
            <a:off x="2297452" y="1797459"/>
            <a:ext cx="258324" cy="20641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6840034" y="1538584"/>
            <a:ext cx="32029" cy="15614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7087086" y="1544992"/>
            <a:ext cx="410856" cy="8509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6372200" y="1544992"/>
            <a:ext cx="298420" cy="10559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5626772" y="1538584"/>
            <a:ext cx="673420" cy="11905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7740797" y="1517811"/>
            <a:ext cx="673420" cy="9773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1090960" y="4144888"/>
            <a:ext cx="628332" cy="28234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2083532" y="4144888"/>
            <a:ext cx="40196" cy="152549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971700" y="4144888"/>
            <a:ext cx="592188" cy="24732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H="1">
            <a:off x="5292080" y="4156115"/>
            <a:ext cx="770591" cy="1411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7480372" y="4156115"/>
            <a:ext cx="691349" cy="9759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flipH="1">
            <a:off x="6444208" y="4204912"/>
            <a:ext cx="226412" cy="70272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6872063" y="4204912"/>
            <a:ext cx="101817" cy="72451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103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i/146249/0004-005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43808" y="836712"/>
            <a:ext cx="3456384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</a:rPr>
              <a:t>Позиция педагога</a:t>
            </a:r>
            <a:endParaRPr lang="ru-RU" sz="2800" b="1" dirty="0">
              <a:solidFill>
                <a:srgbClr val="0000CC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331640" y="1700808"/>
            <a:ext cx="1728192" cy="1080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940152" y="1700808"/>
            <a:ext cx="1512168" cy="10801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499992" y="1647784"/>
            <a:ext cx="0" cy="163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9578" y="2915898"/>
            <a:ext cx="3000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+mn-lt"/>
              </a:rPr>
              <a:t>Педагог - ребенок</a:t>
            </a:r>
            <a:endParaRPr lang="ru-RU" sz="28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2506" y="3645024"/>
            <a:ext cx="3153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+mn-lt"/>
              </a:rPr>
              <a:t>Педагог - родитель</a:t>
            </a:r>
            <a:endParaRPr lang="ru-RU" sz="28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8144" y="2915898"/>
            <a:ext cx="2886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+mn-lt"/>
              </a:rPr>
              <a:t>Педагог - педагог</a:t>
            </a:r>
            <a:endParaRPr lang="ru-RU" sz="2800" b="1" dirty="0">
              <a:solidFill>
                <a:srgbClr val="0000CC"/>
              </a:solidFill>
              <a:latin typeface="+mn-lt"/>
            </a:endParaRPr>
          </a:p>
        </p:txBody>
      </p:sp>
      <p:pic>
        <p:nvPicPr>
          <p:cNvPr id="3" name="Picture 2" descr="https://im0-tub-ru.yandex.net/i?id=529f2f970182910eb9d44c03d4201086&amp;n=13&amp;exp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45024"/>
            <a:ext cx="2232248" cy="206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t2.depositphotos.com/5425740/11033/v/950/depositphotos_110338866-stock-illustration-teacher-reading-for-kid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645024"/>
            <a:ext cx="2318709" cy="199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td1.mycdn.me/image?id=872679221885&amp;t=20&amp;plc=WEB&amp;tkn=*Ww5yDrcdcLodquqPgwNEpOO-B_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554" y="4221088"/>
            <a:ext cx="2314892" cy="195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64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i/146249/0004-005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dou19tomsk.ru/images/stories/str_psihologa/image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2178478"/>
            <a:ext cx="2232248" cy="231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39552" y="1052736"/>
            <a:ext cx="2664296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«Педагог</a:t>
            </a:r>
          </a:p>
          <a:p>
            <a:pPr algn="ctr"/>
            <a:r>
              <a:rPr lang="ru-RU" b="1" dirty="0" smtClean="0">
                <a:solidFill>
                  <a:srgbClr val="0000CC"/>
                </a:solidFill>
              </a:rPr>
              <a:t> - </a:t>
            </a:r>
            <a:r>
              <a:rPr lang="ru-RU" b="1" dirty="0" err="1" smtClean="0">
                <a:solidFill>
                  <a:srgbClr val="0000CC"/>
                </a:solidFill>
              </a:rPr>
              <a:t>мотиватор</a:t>
            </a:r>
            <a:r>
              <a:rPr lang="ru-RU" b="1" dirty="0" smtClean="0">
                <a:solidFill>
                  <a:srgbClr val="0000CC"/>
                </a:solidFill>
              </a:rPr>
              <a:t>,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srgbClr val="0000CC"/>
                </a:solidFill>
              </a:rPr>
              <a:t>навигатор,</a:t>
            </a:r>
          </a:p>
          <a:p>
            <a:pPr algn="ctr"/>
            <a:r>
              <a:rPr lang="ru-RU" b="1" dirty="0">
                <a:solidFill>
                  <a:srgbClr val="0000CC"/>
                </a:solidFill>
              </a:rPr>
              <a:t>-</a:t>
            </a:r>
            <a:r>
              <a:rPr lang="ru-RU" b="1" dirty="0" smtClean="0">
                <a:solidFill>
                  <a:srgbClr val="0000CC"/>
                </a:solidFill>
              </a:rPr>
              <a:t>коммуникатор в мире информации»</a:t>
            </a:r>
          </a:p>
          <a:p>
            <a:pPr algn="ctr"/>
            <a:r>
              <a:rPr lang="ru-RU" b="1" dirty="0" smtClean="0">
                <a:solidFill>
                  <a:srgbClr val="0000CC"/>
                </a:solidFill>
              </a:rPr>
              <a:t>/А.Г. </a:t>
            </a:r>
            <a:r>
              <a:rPr lang="ru-RU" b="1" dirty="0" err="1" smtClean="0">
                <a:solidFill>
                  <a:srgbClr val="0000CC"/>
                </a:solidFill>
              </a:rPr>
              <a:t>Асмолов</a:t>
            </a:r>
            <a:r>
              <a:rPr lang="ru-RU" b="1" dirty="0" smtClean="0">
                <a:solidFill>
                  <a:srgbClr val="0000CC"/>
                </a:solidFill>
              </a:rPr>
              <a:t>/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40152" y="980728"/>
            <a:ext cx="2880320" cy="201622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</a:rPr>
              <a:t>«Улыбка – это символ  доброты,  зрелости и благородства»</a:t>
            </a:r>
          </a:p>
          <a:p>
            <a:pPr algn="ctr"/>
            <a:r>
              <a:rPr lang="ru-RU" sz="2000" b="1" dirty="0" smtClean="0">
                <a:solidFill>
                  <a:srgbClr val="0000CC"/>
                </a:solidFill>
              </a:rPr>
              <a:t>/Ш.А. </a:t>
            </a:r>
            <a:r>
              <a:rPr lang="ru-RU" sz="2000" b="1" dirty="0" err="1" smtClean="0">
                <a:solidFill>
                  <a:srgbClr val="0000CC"/>
                </a:solidFill>
              </a:rPr>
              <a:t>Амонашвили</a:t>
            </a:r>
            <a:r>
              <a:rPr lang="ru-RU" sz="2000" b="1" dirty="0" smtClean="0">
                <a:solidFill>
                  <a:srgbClr val="0000CC"/>
                </a:solidFill>
              </a:rPr>
              <a:t>/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717032"/>
            <a:ext cx="2664296" cy="21602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«Непрерывное обучение – ключ к успеху в </a:t>
            </a:r>
            <a:r>
              <a:rPr lang="en-US" b="1" dirty="0" smtClean="0">
                <a:solidFill>
                  <a:srgbClr val="0000CC"/>
                </a:solidFill>
              </a:rPr>
              <a:t>XXI </a:t>
            </a:r>
            <a:r>
              <a:rPr lang="ru-RU" b="1" dirty="0" smtClean="0">
                <a:solidFill>
                  <a:srgbClr val="0000CC"/>
                </a:solidFill>
              </a:rPr>
              <a:t>веке»</a:t>
            </a:r>
          </a:p>
          <a:p>
            <a:pPr algn="ctr"/>
            <a:r>
              <a:rPr lang="ru-RU" b="1" dirty="0" smtClean="0">
                <a:solidFill>
                  <a:srgbClr val="0000CC"/>
                </a:solidFill>
              </a:rPr>
              <a:t>/</a:t>
            </a:r>
            <a:r>
              <a:rPr lang="ru-RU" b="1" dirty="0" err="1" smtClean="0">
                <a:solidFill>
                  <a:srgbClr val="0000CC"/>
                </a:solidFill>
              </a:rPr>
              <a:t>Брайн</a:t>
            </a:r>
            <a:r>
              <a:rPr lang="ru-RU" b="1" dirty="0" smtClean="0">
                <a:solidFill>
                  <a:srgbClr val="0000CC"/>
                </a:solidFill>
              </a:rPr>
              <a:t> Трейси/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40152" y="3717032"/>
            <a:ext cx="2880320" cy="21602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«ПСП – профессиональные компетенции, </a:t>
            </a:r>
          </a:p>
          <a:p>
            <a:pPr algn="ctr"/>
            <a:r>
              <a:rPr lang="ru-RU" b="1" dirty="0">
                <a:solidFill>
                  <a:srgbClr val="0000CC"/>
                </a:solidFill>
              </a:rPr>
              <a:t>н</a:t>
            </a:r>
            <a:r>
              <a:rPr lang="ru-RU" b="1" dirty="0" smtClean="0">
                <a:solidFill>
                  <a:srgbClr val="0000CC"/>
                </a:solidFill>
              </a:rPr>
              <a:t>овые компетенции – это вариативная часть  профессионального стандарта»</a:t>
            </a:r>
          </a:p>
          <a:p>
            <a:pPr algn="ctr"/>
            <a:r>
              <a:rPr lang="ru-RU" b="1" dirty="0" smtClean="0">
                <a:solidFill>
                  <a:srgbClr val="0000CC"/>
                </a:solidFill>
              </a:rPr>
              <a:t>/Е. Ямбург/</a:t>
            </a:r>
            <a:endParaRPr lang="ru-RU" b="1" dirty="0">
              <a:solidFill>
                <a:srgbClr val="0000CC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555776" y="3434167"/>
            <a:ext cx="900100" cy="2828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2627785" y="2996952"/>
            <a:ext cx="801454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688124" y="3434167"/>
            <a:ext cx="756084" cy="28286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688124" y="2996953"/>
            <a:ext cx="908484" cy="3375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294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i/146249/0004-005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7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657561"/>
            <a:ext cx="709745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  <a:latin typeface="+mn-lt"/>
              </a:rPr>
              <a:t>Постулаты развития педагога, как личности: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912" y="1340768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0066"/>
                </a:solidFill>
                <a:latin typeface="+mn-lt"/>
              </a:rPr>
              <a:t>в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заимоотношения </a:t>
            </a:r>
            <a:r>
              <a:rPr lang="ru-RU" b="1" dirty="0">
                <a:solidFill>
                  <a:srgbClr val="000066"/>
                </a:solidFill>
                <a:latin typeface="+mn-lt"/>
              </a:rPr>
              <a:t>между педагогами основываются на принципах коллегиальности, партнерства и 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уважения;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0066"/>
                </a:solidFill>
                <a:latin typeface="+mn-lt"/>
              </a:rPr>
              <a:t>т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ворческая  атмосфера в коллективе: </a:t>
            </a:r>
            <a:r>
              <a:rPr lang="ru-RU" b="1" dirty="0">
                <a:solidFill>
                  <a:srgbClr val="000066"/>
                </a:solidFill>
                <a:latin typeface="+mn-lt"/>
              </a:rPr>
              <a:t>деловые споры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, педагогические </a:t>
            </a:r>
            <a:r>
              <a:rPr lang="ru-RU" b="1" dirty="0">
                <a:solidFill>
                  <a:srgbClr val="000066"/>
                </a:solidFill>
                <a:latin typeface="+mn-lt"/>
              </a:rPr>
              <a:t>дискуссии, 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разнообразие взглядов и мнений 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66"/>
                </a:solidFill>
                <a:latin typeface="+mn-lt"/>
              </a:rPr>
              <a:t>ответственность </a:t>
            </a:r>
            <a:r>
              <a:rPr lang="ru-RU" b="1" dirty="0">
                <a:solidFill>
                  <a:srgbClr val="000066"/>
                </a:solidFill>
                <a:latin typeface="+mn-lt"/>
              </a:rPr>
              <a:t>каждого 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педагога </a:t>
            </a:r>
            <a:r>
              <a:rPr lang="ru-RU" b="1" dirty="0">
                <a:solidFill>
                  <a:srgbClr val="000066"/>
                </a:solidFill>
                <a:latin typeface="+mn-lt"/>
              </a:rPr>
              <a:t>за коллектив и всего коллектива за 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каждого</a:t>
            </a:r>
            <a:r>
              <a:rPr lang="ru-RU" b="1" dirty="0">
                <a:solidFill>
                  <a:srgbClr val="000066"/>
                </a:solidFill>
                <a:latin typeface="+mn-lt"/>
              </a:rPr>
              <a:t>,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 наличие </a:t>
            </a:r>
            <a:r>
              <a:rPr lang="ru-RU" b="1" dirty="0">
                <a:solidFill>
                  <a:srgbClr val="000066"/>
                </a:solidFill>
                <a:latin typeface="+mn-lt"/>
              </a:rPr>
              <a:t>в коллективе понятия «взаимно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»; </a:t>
            </a:r>
            <a:endParaRPr lang="ru-RU" b="1" dirty="0">
              <a:solidFill>
                <a:srgbClr val="000066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66"/>
                </a:solidFill>
                <a:latin typeface="+mn-lt"/>
              </a:rPr>
              <a:t>отношениях </a:t>
            </a:r>
            <a:r>
              <a:rPr lang="ru-RU" b="1" dirty="0">
                <a:solidFill>
                  <a:srgbClr val="000066"/>
                </a:solidFill>
                <a:latin typeface="+mn-lt"/>
              </a:rPr>
              <a:t>с коллегами по 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работе: взаимопомощь</a:t>
            </a:r>
            <a:r>
              <a:rPr lang="ru-RU" b="1" dirty="0">
                <a:solidFill>
                  <a:srgbClr val="000066"/>
                </a:solidFill>
                <a:latin typeface="+mn-lt"/>
              </a:rPr>
              <a:t>, взаимопонимание, взаимоуважение и взаимная требовательность, ответственность и 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взаимоконтроль</a:t>
            </a:r>
            <a:r>
              <a:rPr lang="ru-RU" b="1" dirty="0">
                <a:solidFill>
                  <a:srgbClr val="000066"/>
                </a:solidFill>
                <a:latin typeface="+mn-lt"/>
              </a:rPr>
              <a:t>;</a:t>
            </a:r>
            <a:endParaRPr lang="ru-RU" b="1" dirty="0" smtClean="0">
              <a:solidFill>
                <a:srgbClr val="000066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0066"/>
                </a:solidFill>
                <a:latin typeface="+mn-lt"/>
              </a:rPr>
              <a:t> стремление к </a:t>
            </a:r>
            <a:r>
              <a:rPr lang="ru-RU" b="1" dirty="0">
                <a:solidFill>
                  <a:srgbClr val="000066"/>
                </a:solidFill>
                <a:latin typeface="+mn-lt"/>
              </a:rPr>
              <a:t>продуктивному и конструктивному взаимодействию с коллегами, 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уважение интересов  </a:t>
            </a:r>
            <a:r>
              <a:rPr lang="ru-RU" b="1" dirty="0">
                <a:solidFill>
                  <a:srgbClr val="000066"/>
                </a:solidFill>
                <a:latin typeface="+mn-lt"/>
              </a:rPr>
              <a:t>других педагогов и администрации образовательной 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организации;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0066"/>
                </a:solidFill>
                <a:latin typeface="+mn-lt"/>
              </a:rPr>
              <a:t>совершенствование на примере самых преданных делу, талантливых 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педагогов; </a:t>
            </a:r>
            <a:endParaRPr lang="ru-RU" b="1" dirty="0">
              <a:solidFill>
                <a:srgbClr val="000066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0066"/>
                </a:solidFill>
                <a:latin typeface="+mn-lt"/>
              </a:rPr>
              <a:t>у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мение </a:t>
            </a:r>
            <a:r>
              <a:rPr lang="ru-RU" b="1" dirty="0">
                <a:solidFill>
                  <a:srgbClr val="000066"/>
                </a:solidFill>
                <a:latin typeface="+mn-lt"/>
              </a:rPr>
              <a:t>членов коллектива признавать лучшего лидером, желание использовать его опыт 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в работе;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0066"/>
                </a:solidFill>
                <a:latin typeface="+mn-lt"/>
              </a:rPr>
              <a:t>у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читься  </a:t>
            </a:r>
            <a:r>
              <a:rPr lang="ru-RU" b="1" dirty="0">
                <a:solidFill>
                  <a:srgbClr val="000066"/>
                </a:solidFill>
                <a:latin typeface="+mn-lt"/>
              </a:rPr>
              <a:t>радоваться успехам своих </a:t>
            </a:r>
            <a:r>
              <a:rPr lang="ru-RU" b="1" dirty="0" smtClean="0">
                <a:solidFill>
                  <a:srgbClr val="000066"/>
                </a:solidFill>
                <a:latin typeface="+mn-lt"/>
              </a:rPr>
              <a:t>коллег. </a:t>
            </a:r>
            <a:endParaRPr lang="ru-RU" b="1" dirty="0">
              <a:solidFill>
                <a:srgbClr val="000066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66"/>
                </a:solidFill>
                <a:latin typeface="+mn-lt"/>
              </a:rPr>
              <a:t> </a:t>
            </a:r>
            <a:endParaRPr lang="ru-RU" b="1" dirty="0">
              <a:solidFill>
                <a:srgbClr val="0000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9592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760</Words>
  <Application>Microsoft Office PowerPoint</Application>
  <PresentationFormat>Экран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Давыдова</cp:lastModifiedBy>
  <cp:revision>80</cp:revision>
  <cp:lastPrinted>2015-12-11T15:49:16Z</cp:lastPrinted>
  <dcterms:created xsi:type="dcterms:W3CDTF">2014-06-24T15:51:35Z</dcterms:created>
  <dcterms:modified xsi:type="dcterms:W3CDTF">2019-11-25T14:52:25Z</dcterms:modified>
</cp:coreProperties>
</file>